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74"/>
  </p:notesMasterIdLst>
  <p:sldIdLst>
    <p:sldId id="332" r:id="rId2"/>
    <p:sldId id="348" r:id="rId3"/>
    <p:sldId id="349" r:id="rId4"/>
    <p:sldId id="353" r:id="rId5"/>
    <p:sldId id="357" r:id="rId6"/>
    <p:sldId id="354" r:id="rId7"/>
    <p:sldId id="355" r:id="rId8"/>
    <p:sldId id="356" r:id="rId9"/>
    <p:sldId id="351" r:id="rId10"/>
    <p:sldId id="334" r:id="rId11"/>
    <p:sldId id="335" r:id="rId12"/>
    <p:sldId id="336" r:id="rId13"/>
    <p:sldId id="337" r:id="rId14"/>
    <p:sldId id="338" r:id="rId15"/>
    <p:sldId id="339" r:id="rId16"/>
    <p:sldId id="340" r:id="rId17"/>
    <p:sldId id="341" r:id="rId18"/>
    <p:sldId id="342" r:id="rId19"/>
    <p:sldId id="343" r:id="rId20"/>
    <p:sldId id="344" r:id="rId21"/>
    <p:sldId id="267" r:id="rId22"/>
    <p:sldId id="296" r:id="rId23"/>
    <p:sldId id="297" r:id="rId24"/>
    <p:sldId id="298" r:id="rId25"/>
    <p:sldId id="316" r:id="rId26"/>
    <p:sldId id="317" r:id="rId27"/>
    <p:sldId id="318" r:id="rId28"/>
    <p:sldId id="346" r:id="rId29"/>
    <p:sldId id="320" r:id="rId30"/>
    <p:sldId id="321" r:id="rId31"/>
    <p:sldId id="322" r:id="rId32"/>
    <p:sldId id="323" r:id="rId33"/>
    <p:sldId id="324" r:id="rId34"/>
    <p:sldId id="325" r:id="rId35"/>
    <p:sldId id="327" r:id="rId36"/>
    <p:sldId id="328" r:id="rId37"/>
    <p:sldId id="329" r:id="rId38"/>
    <p:sldId id="330" r:id="rId39"/>
    <p:sldId id="271" r:id="rId40"/>
    <p:sldId id="272" r:id="rId41"/>
    <p:sldId id="273" r:id="rId42"/>
    <p:sldId id="274" r:id="rId43"/>
    <p:sldId id="275" r:id="rId44"/>
    <p:sldId id="276" r:id="rId45"/>
    <p:sldId id="277" r:id="rId46"/>
    <p:sldId id="278" r:id="rId47"/>
    <p:sldId id="279" r:id="rId48"/>
    <p:sldId id="280" r:id="rId49"/>
    <p:sldId id="281" r:id="rId50"/>
    <p:sldId id="282" r:id="rId51"/>
    <p:sldId id="283" r:id="rId52"/>
    <p:sldId id="300" r:id="rId53"/>
    <p:sldId id="301" r:id="rId54"/>
    <p:sldId id="302" r:id="rId55"/>
    <p:sldId id="303" r:id="rId56"/>
    <p:sldId id="304" r:id="rId57"/>
    <p:sldId id="305" r:id="rId58"/>
    <p:sldId id="306" r:id="rId59"/>
    <p:sldId id="307" r:id="rId60"/>
    <p:sldId id="308" r:id="rId61"/>
    <p:sldId id="309" r:id="rId62"/>
    <p:sldId id="285" r:id="rId63"/>
    <p:sldId id="286" r:id="rId64"/>
    <p:sldId id="287" r:id="rId65"/>
    <p:sldId id="288" r:id="rId66"/>
    <p:sldId id="289" r:id="rId67"/>
    <p:sldId id="290" r:id="rId68"/>
    <p:sldId id="291" r:id="rId69"/>
    <p:sldId id="292" r:id="rId70"/>
    <p:sldId id="293" r:id="rId71"/>
    <p:sldId id="294" r:id="rId72"/>
    <p:sldId id="295" r:id="rId7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7" d="100"/>
          <a:sy n="87"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12D35-CDFC-40F8-B372-ADA30BABAF7E}" type="datetimeFigureOut">
              <a:rPr lang="fr-FR" smtClean="0"/>
              <a:t>01/02/2020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E77B0-279F-43E5-8F9F-D90C84726670}" type="slidenum">
              <a:rPr lang="fr-FR" smtClean="0"/>
              <a:t>‹N°›</a:t>
            </a:fld>
            <a:endParaRPr lang="fr-FR"/>
          </a:p>
        </p:txBody>
      </p:sp>
    </p:spTree>
    <p:extLst>
      <p:ext uri="{BB962C8B-B14F-4D97-AF65-F5344CB8AC3E}">
        <p14:creationId xmlns:p14="http://schemas.microsoft.com/office/powerpoint/2010/main" val="399918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mmb.ma/"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gsimt.ma/sites/default/files/loi_n_34_03.pdf"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gsimt.ma/sites/default/files/circulaire_12G06_0.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Ce Comité, qui est présidé par le Wali de Bank Al </a:t>
            </a:r>
            <a:r>
              <a:rPr lang="fr-FR" dirty="0" err="1" smtClean="0"/>
              <a:t>Maghrib</a:t>
            </a:r>
            <a:r>
              <a:rPr lang="fr-FR" dirty="0" smtClean="0"/>
              <a:t> est composé de représentants de cette dernière, de l’Autorité chargée du contrôle des assurances et de la prévoyance sociale et de l’Autorité chargée du contrôle du marché des capitaux</a:t>
            </a:r>
          </a:p>
          <a:p>
            <a:endParaRPr lang="fr-FR" dirty="0"/>
          </a:p>
        </p:txBody>
      </p:sp>
      <p:sp>
        <p:nvSpPr>
          <p:cNvPr id="4" name="Espace réservé du numéro de diapositive 3"/>
          <p:cNvSpPr>
            <a:spLocks noGrp="1"/>
          </p:cNvSpPr>
          <p:nvPr>
            <p:ph type="sldNum" sz="quarter" idx="10"/>
          </p:nvPr>
        </p:nvSpPr>
        <p:spPr/>
        <p:txBody>
          <a:bodyPr/>
          <a:lstStyle/>
          <a:p>
            <a:fld id="{AF4E77B0-279F-43E5-8F9F-D90C84726670}" type="slidenum">
              <a:rPr lang="fr-FR" smtClean="0"/>
              <a:t>11</a:t>
            </a:fld>
            <a:endParaRPr lang="fr-FR"/>
          </a:p>
        </p:txBody>
      </p:sp>
    </p:spTree>
    <p:extLst>
      <p:ext uri="{BB962C8B-B14F-4D97-AF65-F5344CB8AC3E}">
        <p14:creationId xmlns:p14="http://schemas.microsoft.com/office/powerpoint/2010/main" val="3099794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2F8441E8-526C-4B35-BE67-FC9875EB9D9D}" type="slidenum">
              <a:rPr lang="fr-FR" smtClean="0"/>
              <a:t>46</a:t>
            </a:fld>
            <a:endParaRPr lang="fr-FR"/>
          </a:p>
        </p:txBody>
      </p:sp>
    </p:spTree>
    <p:extLst>
      <p:ext uri="{BB962C8B-B14F-4D97-AF65-F5344CB8AC3E}">
        <p14:creationId xmlns:p14="http://schemas.microsoft.com/office/powerpoint/2010/main" val="2178824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Sur Internet ou par le biais de l’application mobile gratuite BMCE Direct, vous avez un accès permanent à vos comptes, pour consulter leurs mouvements, régler vos factures, recharger votre ligne téléphonique, initier des virements, commander votre chéquier et bien plus encore…</a:t>
            </a:r>
          </a:p>
          <a:p>
            <a:r>
              <a:rPr lang="fr-FR" dirty="0" smtClean="0"/>
              <a:t>Et si vous détenez un portefeuille titres, vous pouvez suivre le cours de la bourse en direct et gérer votre portefeuille à distance.</a:t>
            </a:r>
          </a:p>
          <a:p>
            <a:r>
              <a:rPr lang="fr-FR" dirty="0" smtClean="0"/>
              <a:t>Hautement sécurisé grâce à des codes d’accès, BMCE Direct garantit la sécurité optimale de vos transactions bancaires.</a:t>
            </a:r>
          </a:p>
          <a:p>
            <a:r>
              <a:rPr lang="fr-FR" smtClean="0"/>
              <a:t>Avec BMCE Direct, votre solution de Banque en ligne totalement sécurisée, accédez à vos comptes et réalisez vos transactions en toute sérénité</a:t>
            </a:r>
          </a:p>
          <a:p>
            <a:endParaRPr lang="fr-FR"/>
          </a:p>
        </p:txBody>
      </p:sp>
      <p:sp>
        <p:nvSpPr>
          <p:cNvPr id="4" name="Espace réservé du numéro de diapositive 3"/>
          <p:cNvSpPr>
            <a:spLocks noGrp="1"/>
          </p:cNvSpPr>
          <p:nvPr>
            <p:ph type="sldNum" sz="quarter" idx="10"/>
          </p:nvPr>
        </p:nvSpPr>
        <p:spPr/>
        <p:txBody>
          <a:bodyPr/>
          <a:lstStyle/>
          <a:p>
            <a:fld id="{2F8441E8-526C-4B35-BE67-FC9875EB9D9D}" type="slidenum">
              <a:rPr lang="fr-FR" smtClean="0"/>
              <a:t>50</a:t>
            </a:fld>
            <a:endParaRPr lang="fr-FR"/>
          </a:p>
        </p:txBody>
      </p:sp>
    </p:spTree>
    <p:extLst>
      <p:ext uri="{BB962C8B-B14F-4D97-AF65-F5344CB8AC3E}">
        <p14:creationId xmlns:p14="http://schemas.microsoft.com/office/powerpoint/2010/main" val="4038011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Bank Al-</a:t>
            </a:r>
            <a:r>
              <a:rPr lang="fr-FR" dirty="0" err="1" smtClean="0"/>
              <a:t>Maghrib</a:t>
            </a:r>
            <a:r>
              <a:rPr lang="fr-FR" dirty="0" smtClean="0"/>
              <a:t> veille par ailleurs, à l’occasion de ses contrôles sur place, à s’assurer du respect par les banques de l’accès gratuit de la clientèle aux services bancaires de base et à l’ouverture de comptes de dépôts à vue, sans versement de fonds au préalable.</a:t>
            </a:r>
          </a:p>
          <a:p>
            <a:r>
              <a:rPr lang="fr-FR" dirty="0" smtClean="0"/>
              <a:t>Elle s’assure également du respect par les établissements de crédit des règles encadrant les intérêts débiteurs et créditeurs. Dans ce cadre, elle contrôle le respect du Taux Maximum des intérêts Conventionnels et les modalités de détermination et de communication du Taux Effectif Global.</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F7FB9A0-C5FF-4F4D-BFB2-F042E56EEEB2}" type="slidenum">
              <a:rPr lang="fr-FR" smtClean="0"/>
              <a:t>54</a:t>
            </a:fld>
            <a:endParaRPr lang="fr-FR"/>
          </a:p>
        </p:txBody>
      </p:sp>
    </p:spTree>
    <p:extLst>
      <p:ext uri="{BB962C8B-B14F-4D97-AF65-F5344CB8AC3E}">
        <p14:creationId xmlns:p14="http://schemas.microsoft.com/office/powerpoint/2010/main" val="1105847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Bank Al-</a:t>
            </a:r>
            <a:r>
              <a:rPr lang="fr-FR" sz="1200" kern="1200" dirty="0" err="1" smtClean="0">
                <a:solidFill>
                  <a:schemeClr val="tx1"/>
                </a:solidFill>
                <a:effectLst/>
                <a:latin typeface="+mn-lt"/>
                <a:ea typeface="+mn-ea"/>
                <a:cs typeface="+mn-cs"/>
              </a:rPr>
              <a:t>Maghrib</a:t>
            </a:r>
            <a:r>
              <a:rPr lang="fr-FR" sz="1200" kern="1200" dirty="0" smtClean="0">
                <a:solidFill>
                  <a:schemeClr val="tx1"/>
                </a:solidFill>
                <a:effectLst/>
                <a:latin typeface="+mn-lt"/>
                <a:ea typeface="+mn-ea"/>
                <a:cs typeface="+mn-cs"/>
              </a:rPr>
              <a:t> a institué un fonds collectif de garantie des dépôts ayant pour objet l’indemnisation des déposants des établissements de crédit adhérents. Le déclenchement du mécanisme d’indemnisation se fait à l’initiative de Bank Al-</a:t>
            </a:r>
            <a:r>
              <a:rPr lang="fr-FR" sz="1200" kern="1200" dirty="0" err="1" smtClean="0">
                <a:solidFill>
                  <a:schemeClr val="tx1"/>
                </a:solidFill>
                <a:effectLst/>
                <a:latin typeface="+mn-lt"/>
                <a:ea typeface="+mn-ea"/>
                <a:cs typeface="+mn-cs"/>
              </a:rPr>
              <a:t>Maghrib</a:t>
            </a:r>
            <a:r>
              <a:rPr lang="fr-FR" sz="1200" kern="1200" dirty="0" smtClean="0">
                <a:solidFill>
                  <a:schemeClr val="tx1"/>
                </a:solidFill>
                <a:effectLst/>
                <a:latin typeface="+mn-lt"/>
                <a:ea typeface="+mn-ea"/>
                <a:cs typeface="+mn-cs"/>
              </a:rPr>
              <a:t>, dès que  l’établissement n’est plus en mesure de restituer les dépôts ou autres fonds remboursables, pour des raisons liées à sa situation financière, et que rien ne laisse prévoir que cette restitution puisse avoir lieu dans des délais proches. </a:t>
            </a:r>
          </a:p>
          <a:p>
            <a:r>
              <a:rPr lang="fr-FR" sz="1200" kern="1200" dirty="0" smtClean="0">
                <a:solidFill>
                  <a:schemeClr val="tx1"/>
                </a:solidFill>
                <a:effectLst/>
                <a:latin typeface="+mn-lt"/>
                <a:ea typeface="+mn-ea"/>
                <a:cs typeface="+mn-cs"/>
              </a:rPr>
              <a:t>L’indemnisation des déposants est déterminée à concurrence d’un montant maximum par déposant et dans la limite des possibilités du Fonds</a:t>
            </a:r>
            <a:endParaRPr lang="fr-FR" dirty="0"/>
          </a:p>
        </p:txBody>
      </p:sp>
      <p:sp>
        <p:nvSpPr>
          <p:cNvPr id="4" name="Espace réservé du numéro de diapositive 3"/>
          <p:cNvSpPr>
            <a:spLocks noGrp="1"/>
          </p:cNvSpPr>
          <p:nvPr>
            <p:ph type="sldNum" sz="quarter" idx="10"/>
          </p:nvPr>
        </p:nvSpPr>
        <p:spPr/>
        <p:txBody>
          <a:bodyPr/>
          <a:lstStyle/>
          <a:p>
            <a:fld id="{AF7FB9A0-C5FF-4F4D-BFB2-F042E56EEEB2}" type="slidenum">
              <a:rPr lang="fr-FR" smtClean="0"/>
              <a:t>55</a:t>
            </a:fld>
            <a:endParaRPr lang="fr-FR"/>
          </a:p>
        </p:txBody>
      </p:sp>
    </p:spTree>
    <p:extLst>
      <p:ext uri="{BB962C8B-B14F-4D97-AF65-F5344CB8AC3E}">
        <p14:creationId xmlns:p14="http://schemas.microsoft.com/office/powerpoint/2010/main" val="3935824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Les établissements de crédit sont également tenus d’assurer une information régulière à  la clientèle sur leurs dispositifs internes de traitement des réclamations en ce qui concerne :</a:t>
            </a:r>
          </a:p>
          <a:p>
            <a:pPr lvl="0"/>
            <a:r>
              <a:rPr lang="fr-FR" sz="1200" kern="1200" dirty="0" smtClean="0">
                <a:solidFill>
                  <a:schemeClr val="tx1"/>
                </a:solidFill>
                <a:effectLst/>
                <a:latin typeface="+mn-lt"/>
                <a:ea typeface="+mn-ea"/>
                <a:cs typeface="+mn-cs"/>
              </a:rPr>
              <a:t>les interlocuteurs et les canaux de réception </a:t>
            </a:r>
          </a:p>
          <a:p>
            <a:pPr lvl="0"/>
            <a:r>
              <a:rPr lang="fr-FR" sz="1200" kern="1200" dirty="0" smtClean="0">
                <a:solidFill>
                  <a:schemeClr val="tx1"/>
                </a:solidFill>
                <a:effectLst/>
                <a:latin typeface="+mn-lt"/>
                <a:ea typeface="+mn-ea"/>
                <a:cs typeface="+mn-cs"/>
              </a:rPr>
              <a:t>le déroulement du processus de traitement de leur réclamation</a:t>
            </a:r>
          </a:p>
          <a:p>
            <a:r>
              <a:rPr lang="fr-FR" sz="1200" kern="1200" dirty="0" smtClean="0">
                <a:solidFill>
                  <a:schemeClr val="tx1"/>
                </a:solidFill>
                <a:effectLst/>
                <a:latin typeface="+mn-lt"/>
                <a:ea typeface="+mn-ea"/>
                <a:cs typeface="+mn-cs"/>
              </a:rPr>
              <a:t>Pour chaque réclamation, l’établissement de crédit est tenu de délivrer un accusé de réception. Il dispose d’un délai de dix jours ouvrés pour se prononcer sur la non recevabilité d’une réclamation en adressant, le cas échéant, une lettre de réponse au plaignant motivant l’irrecevabilité de sa réclamation tout en lui précisant les voies de recours possibles.</a:t>
            </a:r>
          </a:p>
          <a:p>
            <a:r>
              <a:rPr lang="fr-FR" sz="1200" kern="1200" dirty="0" smtClean="0">
                <a:solidFill>
                  <a:schemeClr val="tx1"/>
                </a:solidFill>
                <a:effectLst/>
                <a:latin typeface="+mn-lt"/>
                <a:ea typeface="+mn-ea"/>
                <a:cs typeface="+mn-cs"/>
              </a:rPr>
              <a:t>La  réponse définitive sur le traitement des réclamations recevables doit intervenir dans un délai n’excédant pas deux mois. Ces délais doivent être portés à l’information du plaignant. </a:t>
            </a:r>
          </a:p>
          <a:p>
            <a:endParaRPr lang="fr-FR" dirty="0"/>
          </a:p>
        </p:txBody>
      </p:sp>
      <p:sp>
        <p:nvSpPr>
          <p:cNvPr id="4" name="Espace réservé du numéro de diapositive 3"/>
          <p:cNvSpPr>
            <a:spLocks noGrp="1"/>
          </p:cNvSpPr>
          <p:nvPr>
            <p:ph type="sldNum" sz="quarter" idx="10"/>
          </p:nvPr>
        </p:nvSpPr>
        <p:spPr/>
        <p:txBody>
          <a:bodyPr/>
          <a:lstStyle/>
          <a:p>
            <a:fld id="{AF7FB9A0-C5FF-4F4D-BFB2-F042E56EEEB2}" type="slidenum">
              <a:rPr lang="fr-FR" smtClean="0"/>
              <a:t>56</a:t>
            </a:fld>
            <a:endParaRPr lang="fr-FR"/>
          </a:p>
        </p:txBody>
      </p:sp>
    </p:spTree>
    <p:extLst>
      <p:ext uri="{BB962C8B-B14F-4D97-AF65-F5344CB8AC3E}">
        <p14:creationId xmlns:p14="http://schemas.microsoft.com/office/powerpoint/2010/main" val="40792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Crée en mars 2014, le Centre Marocain de Médiation Bancaire, « CMMB » a pour mission le règlement à l’amiable des différends nés ou pouvant naître entre la clientèle et les établissements de Crédit.</a:t>
            </a:r>
          </a:p>
          <a:p>
            <a:r>
              <a:rPr lang="fr-FR" sz="1200" kern="1200" dirty="0" smtClean="0">
                <a:solidFill>
                  <a:schemeClr val="tx1"/>
                </a:solidFill>
                <a:effectLst/>
                <a:latin typeface="+mn-lt"/>
                <a:ea typeface="+mn-ea"/>
                <a:cs typeface="+mn-cs"/>
              </a:rPr>
              <a:t>Ce dispositif de médiation ne se substitue pas au traitement par les établissements de crédit des réclamations de leur clientèle, mais intervient après épuisement des recours internes au niveau de ces derniers. Le client doit obligatoirement saisir son établissement de crédit du différend qui l’y oppose avant de saisir le CMMB. Ce dispositif est volontaire. </a:t>
            </a:r>
          </a:p>
          <a:p>
            <a:r>
              <a:rPr lang="fr-FR" sz="1200" kern="1200" dirty="0" smtClean="0">
                <a:solidFill>
                  <a:schemeClr val="tx1"/>
                </a:solidFill>
                <a:effectLst/>
                <a:latin typeface="+mn-lt"/>
                <a:ea typeface="+mn-ea"/>
                <a:cs typeface="+mn-cs"/>
              </a:rPr>
              <a:t>Deux dispositifs de médiation sont en place : </a:t>
            </a:r>
          </a:p>
          <a:p>
            <a:pPr lvl="0"/>
            <a:r>
              <a:rPr lang="fr-FR" sz="1200" kern="1200" dirty="0" smtClean="0">
                <a:solidFill>
                  <a:schemeClr val="tx1"/>
                </a:solidFill>
                <a:effectLst/>
                <a:latin typeface="+mn-lt"/>
                <a:ea typeface="+mn-ea"/>
                <a:cs typeface="+mn-cs"/>
              </a:rPr>
              <a:t>un dispositif institutionnel portant sur les différends dont le montant est inférieur à un million de dirhams. Dans ce cadre, les décisions du médiateur s’imposent aux établissements de crédit lorsque le montant en jeu ne dépasse pas 100.000 </a:t>
            </a:r>
            <a:r>
              <a:rPr lang="fr-FR" sz="1200" kern="1200" dirty="0" err="1" smtClean="0">
                <a:solidFill>
                  <a:schemeClr val="tx1"/>
                </a:solidFill>
                <a:effectLst/>
                <a:latin typeface="+mn-lt"/>
                <a:ea typeface="+mn-ea"/>
                <a:cs typeface="+mn-cs"/>
              </a:rPr>
              <a:t>dhs</a:t>
            </a:r>
            <a:r>
              <a:rPr lang="fr-FR" sz="1200" kern="1200" dirty="0" smtClean="0">
                <a:solidFill>
                  <a:schemeClr val="tx1"/>
                </a:solidFill>
                <a:effectLst/>
                <a:latin typeface="+mn-lt"/>
                <a:ea typeface="+mn-ea"/>
                <a:cs typeface="+mn-cs"/>
              </a:rPr>
              <a:t>. Ce service est gratuit </a:t>
            </a:r>
          </a:p>
          <a:p>
            <a:pPr lvl="0"/>
            <a:r>
              <a:rPr lang="fr-FR" sz="1200" kern="1200" dirty="0" smtClean="0">
                <a:solidFill>
                  <a:schemeClr val="tx1"/>
                </a:solidFill>
                <a:effectLst/>
                <a:latin typeface="+mn-lt"/>
                <a:ea typeface="+mn-ea"/>
                <a:cs typeface="+mn-cs"/>
              </a:rPr>
              <a:t>dispositif conventionnel portant sur les différends dont le montant est supérieur à un million de dirhams. Ce service est payant</a:t>
            </a:r>
          </a:p>
          <a:p>
            <a:r>
              <a:rPr lang="fr-FR" sz="1200" kern="1200" dirty="0" smtClean="0">
                <a:solidFill>
                  <a:schemeClr val="tx1"/>
                </a:solidFill>
                <a:effectLst/>
                <a:latin typeface="+mn-lt"/>
                <a:ea typeface="+mn-ea"/>
                <a:cs typeface="+mn-cs"/>
              </a:rPr>
              <a:t>Le CMMB intervient sur toutes les questions liées : </a:t>
            </a:r>
          </a:p>
          <a:p>
            <a:pPr lvl="0"/>
            <a:r>
              <a:rPr lang="fr-FR" sz="1200" kern="1200" dirty="0" smtClean="0">
                <a:solidFill>
                  <a:schemeClr val="tx1"/>
                </a:solidFill>
                <a:effectLst/>
                <a:latin typeface="+mn-lt"/>
                <a:ea typeface="+mn-ea"/>
                <a:cs typeface="+mn-cs"/>
              </a:rPr>
              <a:t>à la gestion des comptes à vue, comptes à terme, compte d’épargne, moyens de paiement, les opérations bancaires, l’exécution des engagements bancaires, les écritures comptables, la bancassurance et la clôture des comptes </a:t>
            </a:r>
          </a:p>
          <a:p>
            <a:pPr lvl="0"/>
            <a:r>
              <a:rPr lang="fr-FR" sz="1200" kern="1200" dirty="0" smtClean="0">
                <a:solidFill>
                  <a:schemeClr val="tx1"/>
                </a:solidFill>
                <a:effectLst/>
                <a:latin typeface="+mn-lt"/>
                <a:ea typeface="+mn-ea"/>
                <a:cs typeface="+mn-cs"/>
              </a:rPr>
              <a:t>aux difficultés de règlement, rencontrées par les TPME de leurs créances bancaires </a:t>
            </a:r>
          </a:p>
          <a:p>
            <a:pPr lvl="0"/>
            <a:r>
              <a:rPr lang="fr-FR" sz="1200" kern="1200" dirty="0" smtClean="0">
                <a:solidFill>
                  <a:schemeClr val="tx1"/>
                </a:solidFill>
                <a:effectLst/>
                <a:latin typeface="+mn-lt"/>
                <a:ea typeface="+mn-ea"/>
                <a:cs typeface="+mn-cs"/>
              </a:rPr>
              <a:t>aux conditions de remboursement non respectées des prêts contractés </a:t>
            </a:r>
          </a:p>
          <a:p>
            <a:pPr lvl="0"/>
            <a:r>
              <a:rPr lang="fr-FR" sz="1200" kern="1200" dirty="0" smtClean="0">
                <a:solidFill>
                  <a:schemeClr val="tx1"/>
                </a:solidFill>
                <a:effectLst/>
                <a:latin typeface="+mn-lt"/>
                <a:ea typeface="+mn-ea"/>
                <a:cs typeface="+mn-cs"/>
              </a:rPr>
              <a:t>à la délivrance de documents à la clientèle (mainlevée, tableau d’amortissement, attestation d’encours….)</a:t>
            </a:r>
          </a:p>
          <a:p>
            <a:r>
              <a:rPr lang="fr-FR" sz="1200" kern="1200" dirty="0" smtClean="0">
                <a:solidFill>
                  <a:schemeClr val="tx1"/>
                </a:solidFill>
                <a:effectLst/>
                <a:latin typeface="+mn-lt"/>
                <a:ea typeface="+mn-ea"/>
                <a:cs typeface="+mn-cs"/>
              </a:rPr>
              <a:t> Sont exclus du champ de médiation les questions inhérentes au recouvrement des créances des établissements de crédit.</a:t>
            </a:r>
          </a:p>
          <a:p>
            <a:r>
              <a:rPr lang="fr-FR" sz="1200" kern="1200" dirty="0" smtClean="0">
                <a:solidFill>
                  <a:schemeClr val="tx1"/>
                </a:solidFill>
                <a:effectLst/>
                <a:latin typeface="+mn-lt"/>
                <a:ea typeface="+mn-ea"/>
                <a:cs typeface="+mn-cs"/>
              </a:rPr>
              <a:t>Le client d’un établissement de crédit peut saisir le CMMB par courrier, par mail, ou par un dépôt auprès de son siège. Les informations sur les coordonnées du centre sont consultables sur son site internet </a:t>
            </a:r>
            <a:r>
              <a:rPr lang="fr-FR" sz="1200" u="none" strike="noStrike" kern="1200" dirty="0" smtClean="0">
                <a:solidFill>
                  <a:schemeClr val="tx1"/>
                </a:solidFill>
                <a:effectLst/>
                <a:latin typeface="+mn-lt"/>
                <a:ea typeface="+mn-ea"/>
                <a:cs typeface="+mn-cs"/>
                <a:hlinkClick r:id="rId3"/>
              </a:rPr>
              <a:t>www.cmmb.ma</a:t>
            </a:r>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AF7FB9A0-C5FF-4F4D-BFB2-F042E56EEEB2}" type="slidenum">
              <a:rPr lang="fr-FR" smtClean="0"/>
              <a:t>57</a:t>
            </a:fld>
            <a:endParaRPr lang="fr-FR"/>
          </a:p>
        </p:txBody>
      </p:sp>
    </p:spTree>
    <p:extLst>
      <p:ext uri="{BB962C8B-B14F-4D97-AF65-F5344CB8AC3E}">
        <p14:creationId xmlns:p14="http://schemas.microsoft.com/office/powerpoint/2010/main" val="2217094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Toute personne s’estimant lésée, du fait d’un manquement par un établissement de crédit aux dispositions de la loi bancaire et des textes pris pour son application, peut saisir Bank Al-</a:t>
            </a:r>
            <a:r>
              <a:rPr lang="fr-FR" sz="1200" kern="1200" dirty="0" err="1" smtClean="0">
                <a:solidFill>
                  <a:schemeClr val="tx1"/>
                </a:solidFill>
                <a:effectLst/>
                <a:latin typeface="+mn-lt"/>
                <a:ea typeface="+mn-ea"/>
                <a:cs typeface="+mn-cs"/>
              </a:rPr>
              <a:t>Maghrib</a:t>
            </a:r>
            <a:r>
              <a:rPr lang="fr-FR" sz="1200" kern="1200" dirty="0" smtClean="0">
                <a:solidFill>
                  <a:schemeClr val="tx1"/>
                </a:solidFill>
                <a:effectLst/>
                <a:latin typeface="+mn-lt"/>
                <a:ea typeface="+mn-ea"/>
                <a:cs typeface="+mn-cs"/>
              </a:rPr>
              <a:t> qui réservera à sa demande la suite qu’elle jugera appropriée.</a:t>
            </a:r>
          </a:p>
          <a:p>
            <a:r>
              <a:rPr lang="fr-FR" sz="1200" kern="1200" dirty="0" smtClean="0">
                <a:solidFill>
                  <a:schemeClr val="tx1"/>
                </a:solidFill>
                <a:effectLst/>
                <a:latin typeface="+mn-lt"/>
                <a:ea typeface="+mn-ea"/>
                <a:cs typeface="+mn-cs"/>
              </a:rPr>
              <a:t>A cette fin, Bank Al-</a:t>
            </a:r>
            <a:r>
              <a:rPr lang="fr-FR" sz="1200" kern="1200" dirty="0" err="1" smtClean="0">
                <a:solidFill>
                  <a:schemeClr val="tx1"/>
                </a:solidFill>
                <a:effectLst/>
                <a:latin typeface="+mn-lt"/>
                <a:ea typeface="+mn-ea"/>
                <a:cs typeface="+mn-cs"/>
              </a:rPr>
              <a:t>Maghrib</a:t>
            </a:r>
            <a:r>
              <a:rPr lang="fr-FR" sz="1200" kern="1200" dirty="0" smtClean="0">
                <a:solidFill>
                  <a:schemeClr val="tx1"/>
                </a:solidFill>
                <a:effectLst/>
                <a:latin typeface="+mn-lt"/>
                <a:ea typeface="+mn-ea"/>
                <a:cs typeface="+mn-cs"/>
              </a:rPr>
              <a:t> peut procéder à des contrôles sur place ou demander à l’établissement concerné de lui fournir, dans les délais fixés par ses soins, tous les documents et renseignements qu’elle estime nécessaires pour l’examen de ces demandes.</a:t>
            </a:r>
          </a:p>
          <a:p>
            <a:r>
              <a:rPr lang="fr-FR" sz="1200" kern="1200" dirty="0" smtClean="0">
                <a:solidFill>
                  <a:schemeClr val="tx1"/>
                </a:solidFill>
                <a:effectLst/>
                <a:latin typeface="+mn-lt"/>
                <a:ea typeface="+mn-ea"/>
                <a:cs typeface="+mn-cs"/>
              </a:rPr>
              <a:t>Le plaignant doit adresser à Bank Al-</a:t>
            </a:r>
            <a:r>
              <a:rPr lang="fr-FR" sz="1200" kern="1200" dirty="0" err="1" smtClean="0">
                <a:solidFill>
                  <a:schemeClr val="tx1"/>
                </a:solidFill>
                <a:effectLst/>
                <a:latin typeface="+mn-lt"/>
                <a:ea typeface="+mn-ea"/>
                <a:cs typeface="+mn-cs"/>
              </a:rPr>
              <a:t>Maghrib</a:t>
            </a:r>
            <a:r>
              <a:rPr lang="fr-FR" sz="1200" kern="1200" dirty="0" smtClean="0">
                <a:solidFill>
                  <a:schemeClr val="tx1"/>
                </a:solidFill>
                <a:effectLst/>
                <a:latin typeface="+mn-lt"/>
                <a:ea typeface="+mn-ea"/>
                <a:cs typeface="+mn-cs"/>
              </a:rPr>
              <a:t> une réclamation écrite en sus de tout document justifiant les griefs avancés. </a:t>
            </a:r>
          </a:p>
          <a:p>
            <a:r>
              <a:rPr lang="fr-FR" sz="1200" kern="1200" dirty="0" smtClean="0">
                <a:solidFill>
                  <a:schemeClr val="tx1"/>
                </a:solidFill>
                <a:effectLst/>
                <a:latin typeface="+mn-lt"/>
                <a:ea typeface="+mn-ea"/>
                <a:cs typeface="+mn-cs"/>
              </a:rPr>
              <a:t>Pour le dépôt du dossier de réclamation, le plaignant peut recourir à l’une des voies de saisine suivantes en renseignant le formulaire  téléchargeable sur le site de Bank Al-</a:t>
            </a:r>
            <a:r>
              <a:rPr lang="fr-FR" sz="1200" kern="1200" dirty="0" err="1" smtClean="0">
                <a:solidFill>
                  <a:schemeClr val="tx1"/>
                </a:solidFill>
                <a:effectLst/>
                <a:latin typeface="+mn-lt"/>
                <a:ea typeface="+mn-ea"/>
                <a:cs typeface="+mn-cs"/>
              </a:rPr>
              <a:t>Maghrib</a:t>
            </a:r>
            <a:r>
              <a:rPr lang="fr-FR" sz="1200" kern="1200" dirty="0" smtClean="0">
                <a:solidFill>
                  <a:schemeClr val="tx1"/>
                </a:solidFill>
                <a:effectLst/>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AF7FB9A0-C5FF-4F4D-BFB2-F042E56EEEB2}" type="slidenum">
              <a:rPr lang="fr-FR" smtClean="0"/>
              <a:t>58</a:t>
            </a:fld>
            <a:endParaRPr lang="fr-FR"/>
          </a:p>
        </p:txBody>
      </p:sp>
    </p:spTree>
    <p:extLst>
      <p:ext uri="{BB962C8B-B14F-4D97-AF65-F5344CB8AC3E}">
        <p14:creationId xmlns:p14="http://schemas.microsoft.com/office/powerpoint/2010/main" val="1213097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Droit au compte</a:t>
            </a:r>
          </a:p>
          <a:p>
            <a:r>
              <a:rPr lang="fr-FR" sz="1200" kern="1200" dirty="0" smtClean="0">
                <a:solidFill>
                  <a:schemeClr val="tx1"/>
                </a:solidFill>
                <a:effectLst/>
                <a:latin typeface="+mn-lt"/>
                <a:ea typeface="+mn-ea"/>
                <a:cs typeface="+mn-cs"/>
              </a:rPr>
              <a:t>La loi n°103-12 relative aux établissements de crédit et organismes assimilés prévoit que toute personne ne disposant pas d’un compte bancaire et qui s’est vue refuser, par une ou plusieurs banques, l’ouverture d’un tel compte après l’avoir demandé par lettre recommandée avec accusé de réception, peut demander à Bank Al-</a:t>
            </a:r>
            <a:r>
              <a:rPr lang="fr-FR" sz="1200" kern="1200" dirty="0" err="1" smtClean="0">
                <a:solidFill>
                  <a:schemeClr val="tx1"/>
                </a:solidFill>
                <a:effectLst/>
                <a:latin typeface="+mn-lt"/>
                <a:ea typeface="+mn-ea"/>
                <a:cs typeface="+mn-cs"/>
              </a:rPr>
              <a:t>Maghrib</a:t>
            </a:r>
            <a:r>
              <a:rPr lang="fr-FR" sz="1200" kern="1200" dirty="0" smtClean="0">
                <a:solidFill>
                  <a:schemeClr val="tx1"/>
                </a:solidFill>
                <a:effectLst/>
                <a:latin typeface="+mn-lt"/>
                <a:ea typeface="+mn-ea"/>
                <a:cs typeface="+mn-cs"/>
              </a:rPr>
              <a:t> de désigner un établissement de crédit auprès duquel elle pourra se faire ouvrir un tel compte.</a:t>
            </a:r>
          </a:p>
          <a:p>
            <a:r>
              <a:rPr lang="fr-FR" sz="1200" kern="1200" dirty="0" smtClean="0">
                <a:solidFill>
                  <a:schemeClr val="tx1"/>
                </a:solidFill>
                <a:effectLst/>
                <a:latin typeface="+mn-lt"/>
                <a:ea typeface="+mn-ea"/>
                <a:cs typeface="+mn-cs"/>
              </a:rPr>
              <a:t>Lorsqu’elle estime que le refus n’est pas fondé, Bank Al-</a:t>
            </a:r>
            <a:r>
              <a:rPr lang="fr-FR" sz="1200" kern="1200" dirty="0" err="1" smtClean="0">
                <a:solidFill>
                  <a:schemeClr val="tx1"/>
                </a:solidFill>
                <a:effectLst/>
                <a:latin typeface="+mn-lt"/>
                <a:ea typeface="+mn-ea"/>
                <a:cs typeface="+mn-cs"/>
              </a:rPr>
              <a:t>Maghrib</a:t>
            </a:r>
            <a:r>
              <a:rPr lang="fr-FR" sz="1200" kern="1200" dirty="0" smtClean="0">
                <a:solidFill>
                  <a:schemeClr val="tx1"/>
                </a:solidFill>
                <a:effectLst/>
                <a:latin typeface="+mn-lt"/>
                <a:ea typeface="+mn-ea"/>
                <a:cs typeface="+mn-cs"/>
              </a:rPr>
              <a:t> désigne l’établissement de crédit auprès duquel le compte sera ouvert. Ce dernier peut limiter les services liés à l’ouverture du compte aux opérations de caisse</a:t>
            </a:r>
            <a:endParaRPr lang="fr-FR" dirty="0"/>
          </a:p>
        </p:txBody>
      </p:sp>
      <p:sp>
        <p:nvSpPr>
          <p:cNvPr id="4" name="Espace réservé du numéro de diapositive 3"/>
          <p:cNvSpPr>
            <a:spLocks noGrp="1"/>
          </p:cNvSpPr>
          <p:nvPr>
            <p:ph type="sldNum" sz="quarter" idx="10"/>
          </p:nvPr>
        </p:nvSpPr>
        <p:spPr/>
        <p:txBody>
          <a:bodyPr/>
          <a:lstStyle/>
          <a:p>
            <a:fld id="{AF7FB9A0-C5FF-4F4D-BFB2-F042E56EEEB2}" type="slidenum">
              <a:rPr lang="fr-FR" smtClean="0"/>
              <a:t>60</a:t>
            </a:fld>
            <a:endParaRPr lang="fr-FR"/>
          </a:p>
        </p:txBody>
      </p:sp>
    </p:spTree>
    <p:extLst>
      <p:ext uri="{BB962C8B-B14F-4D97-AF65-F5344CB8AC3E}">
        <p14:creationId xmlns:p14="http://schemas.microsoft.com/office/powerpoint/2010/main" val="1857670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Les établissements de crédit sont tenus d’interroger les délégataires du SCR afin de disposer du rapport de solvabilité propre à chaque client préalablement à l’octroi du crédit.</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Tout client ou son mandataire est en droit d’obtenir son rapport de solvabilité et ce, sur présentation des éléments permettant son identification.</a:t>
            </a:r>
          </a:p>
          <a:p>
            <a:r>
              <a:rPr lang="fr-FR" sz="1200" kern="1200" dirty="0" smtClean="0">
                <a:solidFill>
                  <a:schemeClr val="tx1"/>
                </a:solidFill>
                <a:effectLst/>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AF7FB9A0-C5FF-4F4D-BFB2-F042E56EEEB2}" type="slidenum">
              <a:rPr lang="fr-FR" smtClean="0"/>
              <a:t>61</a:t>
            </a:fld>
            <a:endParaRPr lang="fr-FR"/>
          </a:p>
        </p:txBody>
      </p:sp>
    </p:spTree>
    <p:extLst>
      <p:ext uri="{BB962C8B-B14F-4D97-AF65-F5344CB8AC3E}">
        <p14:creationId xmlns:p14="http://schemas.microsoft.com/office/powerpoint/2010/main" val="1195701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solidFill>
                  <a:srgbClr val="00B0F0"/>
                </a:solidFill>
              </a:rPr>
              <a:t>Produits  bancaires éthiques, conformes aux directives du conseil supérieur des Oulémas:</a:t>
            </a:r>
            <a:endParaRPr lang="fr-FR" dirty="0"/>
          </a:p>
        </p:txBody>
      </p:sp>
      <p:sp>
        <p:nvSpPr>
          <p:cNvPr id="4" name="Espace réservé du numéro de diapositive 3"/>
          <p:cNvSpPr>
            <a:spLocks noGrp="1"/>
          </p:cNvSpPr>
          <p:nvPr>
            <p:ph type="sldNum" sz="quarter" idx="10"/>
          </p:nvPr>
        </p:nvSpPr>
        <p:spPr/>
        <p:txBody>
          <a:bodyPr/>
          <a:lstStyle/>
          <a:p>
            <a:fld id="{961A6BE8-9BCC-42C3-A997-A9949D30CCF9}" type="slidenum">
              <a:rPr lang="fr-FR" smtClean="0"/>
              <a:t>63</a:t>
            </a:fld>
            <a:endParaRPr lang="fr-FR"/>
          </a:p>
        </p:txBody>
      </p:sp>
    </p:spTree>
    <p:extLst>
      <p:ext uri="{BB962C8B-B14F-4D97-AF65-F5344CB8AC3E}">
        <p14:creationId xmlns:p14="http://schemas.microsoft.com/office/powerpoint/2010/main" val="2441364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i="1" dirty="0" smtClean="0"/>
              <a:t>lorsque ceux-ci portent sur des fonds placés sur un compte de paiement »</a:t>
            </a:r>
            <a:r>
              <a:rPr lang="fr-FR" dirty="0" smtClean="0"/>
              <a:t>, ainsi que ce que l’on entend par compte de paiement lui-même, soit </a:t>
            </a:r>
            <a:r>
              <a:rPr lang="fr-FR" i="1" dirty="0" smtClean="0"/>
              <a:t>« tout compte détenu au nom d’un utilisateur de services de paiement et qui est exclusivement utilisé aux fins d’opérations de paiement »</a:t>
            </a:r>
            <a:r>
              <a:rPr lang="fr-FR"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r>
              <a:rPr lang="fr-FR" dirty="0" smtClean="0"/>
              <a:t>Selon le cadre législatif dédié à la finance participative, les établissements financiers peuvent commercialiser quatre principaux produits :</a:t>
            </a:r>
          </a:p>
          <a:p>
            <a:r>
              <a:rPr lang="fr-FR" dirty="0" smtClean="0"/>
              <a:t> </a:t>
            </a:r>
            <a:r>
              <a:rPr lang="fr-FR" dirty="0" err="1" smtClean="0"/>
              <a:t>Mourabaha</a:t>
            </a:r>
            <a:r>
              <a:rPr lang="fr-FR" dirty="0" smtClean="0"/>
              <a:t>,</a:t>
            </a:r>
          </a:p>
          <a:p>
            <a:r>
              <a:rPr lang="fr-FR" dirty="0" smtClean="0"/>
              <a:t> </a:t>
            </a:r>
            <a:r>
              <a:rPr lang="fr-FR" dirty="0" err="1" smtClean="0"/>
              <a:t>Ijara</a:t>
            </a:r>
            <a:r>
              <a:rPr lang="fr-FR" dirty="0" smtClean="0"/>
              <a:t>,</a:t>
            </a:r>
          </a:p>
          <a:p>
            <a:r>
              <a:rPr lang="fr-FR" dirty="0" smtClean="0"/>
              <a:t> </a:t>
            </a:r>
            <a:r>
              <a:rPr lang="fr-FR" dirty="0" err="1" smtClean="0"/>
              <a:t>Moucharaka</a:t>
            </a:r>
            <a:r>
              <a:rPr lang="fr-FR" dirty="0" smtClean="0"/>
              <a:t>, </a:t>
            </a:r>
          </a:p>
          <a:p>
            <a:r>
              <a:rPr lang="fr-FR" dirty="0" err="1" smtClean="0"/>
              <a:t>Moudaraba</a:t>
            </a:r>
            <a:r>
              <a:rPr lang="fr-FR" dirty="0" smtClean="0"/>
              <a:t>.</a:t>
            </a:r>
          </a:p>
          <a:p>
            <a:r>
              <a:rPr lang="fr-FR" dirty="0" smtClean="0"/>
              <a:t> Les modalités de leur commercialisation et les conditions pour les dépôts des clients ont été fixées par des circulaires publiées au Bulletin officiel en mars 2017.</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F4E77B0-279F-43E5-8F9F-D90C84726670}" type="slidenum">
              <a:rPr lang="fr-FR" smtClean="0"/>
              <a:t>20</a:t>
            </a:fld>
            <a:endParaRPr lang="fr-FR"/>
          </a:p>
        </p:txBody>
      </p:sp>
    </p:spTree>
    <p:extLst>
      <p:ext uri="{BB962C8B-B14F-4D97-AF65-F5344CB8AC3E}">
        <p14:creationId xmlns:p14="http://schemas.microsoft.com/office/powerpoint/2010/main" val="2388183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mode de financement proposé actuellement par les banques participative est la Mourabaha. L’établissement bancaire achète le bien pour le revendre ensuite au client avec une marge de bénéfice qui est convenue d’avance entre les deux parties. A l’instar des tous les services des banques participatives, le système de la Mourabaha est validé par le Conseil Supérieur des Oulémas (CSO). Toutefois, ce mode de financement n’est pas encore couvert, les emprunteurs sont alors contraints de recourir à une assurance standard, en attendant la validation de la version participative qui est “</a:t>
            </a:r>
            <a:r>
              <a:rPr lang="fr-FR" sz="1200" kern="1200" dirty="0" err="1" smtClean="0">
                <a:solidFill>
                  <a:schemeClr val="tx1"/>
                </a:solidFill>
                <a:effectLst/>
                <a:latin typeface="+mn-lt"/>
                <a:ea typeface="+mn-ea"/>
                <a:cs typeface="+mn-cs"/>
              </a:rPr>
              <a:t>Takaful</a:t>
            </a:r>
            <a:r>
              <a:rPr lang="fr-FR" sz="1200" kern="1200" dirty="0" smtClean="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61A6BE8-9BCC-42C3-A997-A9949D30CCF9}" type="slidenum">
              <a:rPr lang="fr-FR" smtClean="0"/>
              <a:t>66</a:t>
            </a:fld>
            <a:endParaRPr lang="fr-FR"/>
          </a:p>
        </p:txBody>
      </p:sp>
    </p:spTree>
    <p:extLst>
      <p:ext uri="{BB962C8B-B14F-4D97-AF65-F5344CB8AC3E}">
        <p14:creationId xmlns:p14="http://schemas.microsoft.com/office/powerpoint/2010/main" val="1331050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Cette location peut être simple -c’est-à-dire fixer une durée locative au terme de laquelle l’utilisateur restitue le bien-, ou bien peut être assortie d’une option d’achat à la fin de la durée définie. Dans ce cas-là, on parle d’ «</a:t>
            </a:r>
            <a:r>
              <a:rPr lang="fr-FR" dirty="0" err="1" smtClean="0"/>
              <a:t>Ijara</a:t>
            </a:r>
            <a:r>
              <a:rPr lang="fr-FR" dirty="0" smtClean="0"/>
              <a:t> </a:t>
            </a:r>
            <a:r>
              <a:rPr lang="fr-FR" dirty="0" err="1" smtClean="0"/>
              <a:t>mountahia</a:t>
            </a:r>
            <a:r>
              <a:rPr lang="fr-FR" dirty="0" smtClean="0"/>
              <a:t> </a:t>
            </a:r>
            <a:r>
              <a:rPr lang="fr-FR" dirty="0" err="1" smtClean="0"/>
              <a:t>bitamlik</a:t>
            </a:r>
            <a:r>
              <a:rPr lang="fr-FR" dirty="0" smtClean="0"/>
              <a:t>».</a:t>
            </a:r>
          </a:p>
          <a:p>
            <a:endParaRPr lang="fr-FR" dirty="0"/>
          </a:p>
        </p:txBody>
      </p:sp>
      <p:sp>
        <p:nvSpPr>
          <p:cNvPr id="4" name="Espace réservé du numéro de diapositive 3"/>
          <p:cNvSpPr>
            <a:spLocks noGrp="1"/>
          </p:cNvSpPr>
          <p:nvPr>
            <p:ph type="sldNum" sz="quarter" idx="10"/>
          </p:nvPr>
        </p:nvSpPr>
        <p:spPr/>
        <p:txBody>
          <a:bodyPr/>
          <a:lstStyle/>
          <a:p>
            <a:fld id="{961A6BE8-9BCC-42C3-A997-A9949D30CCF9}" type="slidenum">
              <a:rPr lang="fr-FR" smtClean="0"/>
              <a:t>68</a:t>
            </a:fld>
            <a:endParaRPr lang="fr-FR"/>
          </a:p>
        </p:txBody>
      </p:sp>
    </p:spTree>
    <p:extLst>
      <p:ext uri="{BB962C8B-B14F-4D97-AF65-F5344CB8AC3E}">
        <p14:creationId xmlns:p14="http://schemas.microsoft.com/office/powerpoint/2010/main" val="470968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 mode de financement participatif au Maroc n’est toujours pas complet, puisque les établissements bancaires concernés proposent des services très limités.  les banques participatives attendent les textes d’appli toujours la validation du projet de loi relatif à l’assurance </a:t>
            </a:r>
            <a:r>
              <a:rPr lang="fr-FR" sz="1200" kern="1200" dirty="0" err="1" smtClean="0">
                <a:solidFill>
                  <a:schemeClr val="tx1"/>
                </a:solidFill>
                <a:effectLst/>
                <a:latin typeface="+mn-lt"/>
                <a:ea typeface="+mn-ea"/>
                <a:cs typeface="+mn-cs"/>
              </a:rPr>
              <a:t>Takaful</a:t>
            </a:r>
            <a:r>
              <a:rPr lang="fr-FR" sz="1200" kern="1200" dirty="0" smtClean="0">
                <a:solidFill>
                  <a:schemeClr val="tx1"/>
                </a:solidFill>
                <a:effectLst/>
                <a:latin typeface="+mn-lt"/>
                <a:ea typeface="+mn-ea"/>
                <a:cs typeface="+mn-cs"/>
              </a:rPr>
              <a:t>. Présenté, il y’a quelques mois par Mohamed </a:t>
            </a:r>
            <a:r>
              <a:rPr lang="fr-FR" sz="1200" kern="1200" dirty="0" err="1" smtClean="0">
                <a:solidFill>
                  <a:schemeClr val="tx1"/>
                </a:solidFill>
                <a:effectLst/>
                <a:latin typeface="+mn-lt"/>
                <a:ea typeface="+mn-ea"/>
                <a:cs typeface="+mn-cs"/>
              </a:rPr>
              <a:t>Benchaâboun</a:t>
            </a:r>
            <a:r>
              <a:rPr lang="fr-FR" sz="1200" kern="1200" dirty="0" smtClean="0">
                <a:solidFill>
                  <a:schemeClr val="tx1"/>
                </a:solidFill>
                <a:effectLst/>
                <a:latin typeface="+mn-lt"/>
                <a:ea typeface="+mn-ea"/>
                <a:cs typeface="+mn-cs"/>
              </a:rPr>
              <a:t>, le ministre des Finances et de l’</a:t>
            </a:r>
            <a:r>
              <a:rPr lang="fr-FR" sz="1200" kern="1200" dirty="0" err="1" smtClean="0">
                <a:solidFill>
                  <a:schemeClr val="tx1"/>
                </a:solidFill>
                <a:effectLst/>
                <a:latin typeface="+mn-lt"/>
                <a:ea typeface="+mn-ea"/>
                <a:cs typeface="+mn-cs"/>
              </a:rPr>
              <a:t>Économie,r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completer</a:t>
            </a:r>
            <a:r>
              <a:rPr lang="fr-FR" sz="1200" kern="1200" dirty="0" smtClean="0">
                <a:solidFill>
                  <a:schemeClr val="tx1"/>
                </a:solidFill>
                <a:effectLst/>
                <a:latin typeface="+mn-lt"/>
                <a:ea typeface="+mn-ea"/>
                <a:cs typeface="+mn-cs"/>
              </a:rPr>
              <a:t>  la Mourabaha immobilière et auto mais aussi de couvrir la carte de paiement et d’autres services personnels et professionnels. Les clauses de </a:t>
            </a:r>
            <a:r>
              <a:rPr lang="fr-FR" sz="1200" kern="1200" dirty="0" err="1" smtClean="0">
                <a:solidFill>
                  <a:schemeClr val="tx1"/>
                </a:solidFill>
                <a:effectLst/>
                <a:latin typeface="+mn-lt"/>
                <a:ea typeface="+mn-ea"/>
                <a:cs typeface="+mn-cs"/>
              </a:rPr>
              <a:t>Takaful</a:t>
            </a:r>
            <a:r>
              <a:rPr lang="fr-FR" sz="1200" kern="1200" dirty="0" smtClean="0">
                <a:solidFill>
                  <a:schemeClr val="tx1"/>
                </a:solidFill>
                <a:effectLst/>
                <a:latin typeface="+mn-lt"/>
                <a:ea typeface="+mn-ea"/>
                <a:cs typeface="+mn-cs"/>
              </a:rPr>
              <a:t> ont été élaborées par la Commission Légale des Finances Participatives et doivent être validées par le Conseil Supérieur des Oulémas (CSO). L’assurance </a:t>
            </a:r>
            <a:r>
              <a:rPr lang="fr-FR" sz="1200" kern="1200" dirty="0" err="1" smtClean="0">
                <a:solidFill>
                  <a:schemeClr val="tx1"/>
                </a:solidFill>
                <a:effectLst/>
                <a:latin typeface="+mn-lt"/>
                <a:ea typeface="+mn-ea"/>
                <a:cs typeface="+mn-cs"/>
              </a:rPr>
              <a:t>Takaful</a:t>
            </a:r>
            <a:r>
              <a:rPr lang="fr-FR" sz="1200" kern="1200" dirty="0" smtClean="0">
                <a:solidFill>
                  <a:schemeClr val="tx1"/>
                </a:solidFill>
                <a:effectLst/>
                <a:latin typeface="+mn-lt"/>
                <a:ea typeface="+mn-ea"/>
                <a:cs typeface="+mn-cs"/>
              </a:rPr>
              <a:t> sera gérée par une entreprise qui ne peut en aucun cas s’approprier les fonds des adhérents. Les fonds de </a:t>
            </a:r>
            <a:r>
              <a:rPr lang="fr-FR" sz="1200" kern="1200" dirty="0" err="1" smtClean="0">
                <a:solidFill>
                  <a:schemeClr val="tx1"/>
                </a:solidFill>
                <a:effectLst/>
                <a:latin typeface="+mn-lt"/>
                <a:ea typeface="+mn-ea"/>
                <a:cs typeface="+mn-cs"/>
              </a:rPr>
              <a:t>Takaful</a:t>
            </a:r>
            <a:r>
              <a:rPr lang="fr-FR" sz="1200" kern="1200" dirty="0" smtClean="0">
                <a:solidFill>
                  <a:schemeClr val="tx1"/>
                </a:solidFill>
                <a:effectLst/>
                <a:latin typeface="+mn-lt"/>
                <a:ea typeface="+mn-ea"/>
                <a:cs typeface="+mn-cs"/>
              </a:rPr>
              <a:t> seront séparés du gestionnaire et un mandat de gestion doit être mis en place pour garantir les droits de chaque partie.</a:t>
            </a:r>
          </a:p>
          <a:p>
            <a:endParaRPr lang="fr-FR" dirty="0"/>
          </a:p>
        </p:txBody>
      </p:sp>
      <p:sp>
        <p:nvSpPr>
          <p:cNvPr id="4" name="Espace réservé du numéro de diapositive 3"/>
          <p:cNvSpPr>
            <a:spLocks noGrp="1"/>
          </p:cNvSpPr>
          <p:nvPr>
            <p:ph type="sldNum" sz="quarter" idx="10"/>
          </p:nvPr>
        </p:nvSpPr>
        <p:spPr/>
        <p:txBody>
          <a:bodyPr/>
          <a:lstStyle/>
          <a:p>
            <a:fld id="{961A6BE8-9BCC-42C3-A997-A9949D30CCF9}" type="slidenum">
              <a:rPr lang="fr-FR" smtClean="0"/>
              <a:t>71</a:t>
            </a:fld>
            <a:endParaRPr lang="fr-FR"/>
          </a:p>
        </p:txBody>
      </p:sp>
    </p:spTree>
    <p:extLst>
      <p:ext uri="{BB962C8B-B14F-4D97-AF65-F5344CB8AC3E}">
        <p14:creationId xmlns:p14="http://schemas.microsoft.com/office/powerpoint/2010/main" val="126268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Est défini comme  moyen de paiement « tout instrument qui, quel que soit le support ou le procédé technique utilisé, permet à toute personne de transférer des fonds » article 6 de la loi </a:t>
            </a:r>
            <a:r>
              <a:rPr lang="fr-FR" dirty="0" smtClean="0">
                <a:hlinkClick r:id="rId3" tooltip="Loi relative aux établissements de crédit et organismes assimilés promulguée"/>
              </a:rPr>
              <a:t>N° 34-03</a:t>
            </a:r>
            <a:r>
              <a:rPr lang="fr-FR" dirty="0" smtClean="0"/>
              <a:t> relative aux établissements de crédit et organismes assimilés promulguée par le Dahir N° 1-05-178 du 15 moharrem 1427 (14 février 2006)  relatif à l’exercice de l’activité des établissements de crédit et organismes assimilés.</a:t>
            </a:r>
          </a:p>
          <a:p>
            <a:endParaRPr lang="fr-FR" dirty="0"/>
          </a:p>
        </p:txBody>
      </p:sp>
      <p:sp>
        <p:nvSpPr>
          <p:cNvPr id="4" name="Espace réservé du numéro de diapositive 3"/>
          <p:cNvSpPr>
            <a:spLocks noGrp="1"/>
          </p:cNvSpPr>
          <p:nvPr>
            <p:ph type="sldNum" sz="quarter" idx="10"/>
          </p:nvPr>
        </p:nvSpPr>
        <p:spPr/>
        <p:txBody>
          <a:bodyPr/>
          <a:lstStyle/>
          <a:p>
            <a:fld id="{6A592355-1C71-4484-839D-44202A6A63FD}" type="slidenum">
              <a:rPr lang="fr-FR" smtClean="0"/>
              <a:t>25</a:t>
            </a:fld>
            <a:endParaRPr lang="fr-FR"/>
          </a:p>
        </p:txBody>
      </p:sp>
    </p:spTree>
    <p:extLst>
      <p:ext uri="{BB962C8B-B14F-4D97-AF65-F5344CB8AC3E}">
        <p14:creationId xmlns:p14="http://schemas.microsoft.com/office/powerpoint/2010/main" val="659754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chèque est un écrit par lequel le client d’une banque ou d’un organisme assimilé donne l’ordre à cette banque de payer une certaine somme à une personne qu’il désigne. On appelle tireur celui qui établit le chèque, tiré la banque sur laquelle le chèque est tracé ; et bénéficiaire, la personne en faveur de laquelle il est établi.</a:t>
            </a:r>
          </a:p>
          <a:p>
            <a:r>
              <a:rPr lang="fr-FR" dirty="0" smtClean="0"/>
              <a:t>En vue de permettre l’échange interbancaire du chèque dans le </a:t>
            </a:r>
            <a:r>
              <a:rPr lang="fr-FR" b="1" dirty="0" smtClean="0"/>
              <a:t>SIMT</a:t>
            </a:r>
            <a:r>
              <a:rPr lang="fr-FR" dirty="0" smtClean="0"/>
              <a:t>, Bank AL-</a:t>
            </a:r>
            <a:r>
              <a:rPr lang="fr-FR" dirty="0" err="1" smtClean="0"/>
              <a:t>Maghrib</a:t>
            </a:r>
            <a:r>
              <a:rPr lang="fr-FR" dirty="0" smtClean="0"/>
              <a:t> a procédé à la normalisation de la formule du chèque, par la circulaire </a:t>
            </a:r>
            <a:r>
              <a:rPr lang="fr-FR" dirty="0" smtClean="0">
                <a:hlinkClick r:id="rId3" tooltip="Circulaire de Bank AL-Maghrib N° 12/G/06"/>
              </a:rPr>
              <a:t>N° 12/G/06</a:t>
            </a:r>
            <a:r>
              <a:rPr lang="fr-FR" dirty="0" smtClean="0"/>
              <a:t> du 7 juillet 2006, en règlementant certaines normes de spécifications techniques pour un traitement optique et mécanique.</a:t>
            </a:r>
          </a:p>
          <a:p>
            <a:r>
              <a:rPr lang="fr-FR" dirty="0" smtClean="0"/>
              <a:t>Ces spécifications portent notamment sur :</a:t>
            </a:r>
          </a:p>
          <a:p>
            <a:r>
              <a:rPr lang="fr-FR" dirty="0" smtClean="0"/>
              <a:t>la lisibilité de ladite formule ou de son image générée à la suite de l’opération de </a:t>
            </a:r>
            <a:r>
              <a:rPr lang="fr-FR" dirty="0" err="1" smtClean="0"/>
              <a:t>scannérisation</a:t>
            </a:r>
            <a:r>
              <a:rPr lang="fr-FR" dirty="0" smtClean="0"/>
              <a:t>,</a:t>
            </a:r>
          </a:p>
          <a:p>
            <a:r>
              <a:rPr lang="fr-FR" dirty="0" smtClean="0"/>
              <a:t>la bande de marquage magnétique dite « CMC7 » comportant le numéro du chèque et le relevé d’identité bancaire (</a:t>
            </a:r>
            <a:r>
              <a:rPr lang="fr-FR" i="1" dirty="0" smtClean="0"/>
              <a:t>RIB</a:t>
            </a:r>
            <a:r>
              <a:rPr lang="fr-FR" dirty="0" smtClean="0"/>
              <a:t>) du tireur.</a:t>
            </a:r>
          </a:p>
          <a:p>
            <a:r>
              <a:rPr lang="fr-FR" dirty="0" smtClean="0"/>
              <a:t>L’échange du chèque dans le </a:t>
            </a:r>
            <a:r>
              <a:rPr lang="fr-FR" b="1" dirty="0" smtClean="0"/>
              <a:t>SIMT</a:t>
            </a:r>
            <a:r>
              <a:rPr lang="fr-FR" dirty="0" smtClean="0"/>
              <a:t> est règlementé par « la convention interbancaire sur l’échange des images chèques » élaborée par le </a:t>
            </a:r>
            <a:r>
              <a:rPr lang="fr-FR" b="1" dirty="0" smtClean="0"/>
              <a:t>GSIMT</a:t>
            </a:r>
            <a:r>
              <a:rPr lang="fr-FR" dirty="0" smtClean="0"/>
              <a:t>.</a:t>
            </a:r>
          </a:p>
          <a:p>
            <a:endParaRPr lang="fr-FR" dirty="0"/>
          </a:p>
        </p:txBody>
      </p:sp>
      <p:sp>
        <p:nvSpPr>
          <p:cNvPr id="4" name="Espace réservé du numéro de diapositive 3"/>
          <p:cNvSpPr>
            <a:spLocks noGrp="1"/>
          </p:cNvSpPr>
          <p:nvPr>
            <p:ph type="sldNum" sz="quarter" idx="10"/>
          </p:nvPr>
        </p:nvSpPr>
        <p:spPr/>
        <p:txBody>
          <a:bodyPr/>
          <a:lstStyle/>
          <a:p>
            <a:fld id="{6A592355-1C71-4484-839D-44202A6A63FD}" type="slidenum">
              <a:rPr lang="fr-FR" smtClean="0"/>
              <a:t>26</a:t>
            </a:fld>
            <a:endParaRPr lang="fr-FR"/>
          </a:p>
        </p:txBody>
      </p:sp>
    </p:spTree>
    <p:extLst>
      <p:ext uri="{BB962C8B-B14F-4D97-AF65-F5344CB8AC3E}">
        <p14:creationId xmlns:p14="http://schemas.microsoft.com/office/powerpoint/2010/main" val="807854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chèques présentés au paiement au maximum à la date du 31 décembre 2019."</a:t>
            </a:r>
          </a:p>
          <a:p>
            <a:r>
              <a:rPr lang="fr-FR" sz="1200" kern="1200" dirty="0" smtClean="0">
                <a:solidFill>
                  <a:schemeClr val="tx1"/>
                </a:solidFill>
                <a:effectLst/>
                <a:latin typeface="+mn-lt"/>
                <a:ea typeface="+mn-ea"/>
                <a:cs typeface="+mn-cs"/>
              </a:rPr>
              <a:t>L’amendement (article 7 bis) fixe le montant de la </a:t>
            </a:r>
            <a:r>
              <a:rPr lang="fr-FR" sz="1200" b="1" kern="1200" dirty="0" smtClean="0">
                <a:solidFill>
                  <a:schemeClr val="tx1"/>
                </a:solidFill>
                <a:effectLst/>
                <a:latin typeface="+mn-lt"/>
                <a:ea typeface="+mn-ea"/>
                <a:cs typeface="+mn-cs"/>
              </a:rPr>
              <a:t>contribution libératoire à 1,5% du montant du chèque ou des chèques</a:t>
            </a:r>
            <a:r>
              <a:rPr lang="fr-FR" sz="1200" kern="1200" dirty="0" smtClean="0">
                <a:solidFill>
                  <a:schemeClr val="tx1"/>
                </a:solidFill>
                <a:effectLst/>
                <a:latin typeface="+mn-lt"/>
                <a:ea typeface="+mn-ea"/>
                <a:cs typeface="+mn-cs"/>
              </a:rPr>
              <a:t> faisant l’objet d’un incident de paiement, à condition que la contribution soit payée à la TGR durant l’année 2020.</a:t>
            </a:r>
          </a:p>
          <a:p>
            <a:r>
              <a:rPr lang="fr-FR" sz="1200" kern="1200" smtClean="0">
                <a:solidFill>
                  <a:schemeClr val="tx1"/>
                </a:solidFill>
                <a:effectLst/>
                <a:latin typeface="+mn-lt"/>
                <a:ea typeface="+mn-ea"/>
                <a:cs typeface="+mn-cs"/>
              </a:rPr>
              <a:t>Le plafond de la contribution est établi à un </a:t>
            </a:r>
            <a:r>
              <a:rPr lang="fr-FR" sz="1200" b="1" kern="1200" smtClean="0">
                <a:solidFill>
                  <a:schemeClr val="tx1"/>
                </a:solidFill>
                <a:effectLst/>
                <a:latin typeface="+mn-lt"/>
                <a:ea typeface="+mn-ea"/>
                <a:cs typeface="+mn-cs"/>
              </a:rPr>
              <a:t>maximum de 10.000 DH pour les personnes physiques et 50.000 DH pour les personnes morales</a:t>
            </a:r>
            <a:r>
              <a:rPr lang="fr-FR" sz="1200" kern="1200" smtClean="0">
                <a:solidFill>
                  <a:schemeClr val="tx1"/>
                </a:solidFill>
                <a:effectLst/>
                <a:latin typeface="+mn-lt"/>
                <a:ea typeface="+mn-ea"/>
                <a:cs typeface="+mn-cs"/>
              </a:rPr>
              <a:t> et ce, peu importe le nombre d’incidents non régularisés.</a:t>
            </a:r>
          </a:p>
          <a:p>
            <a:endParaRPr lang="fr-FR"/>
          </a:p>
        </p:txBody>
      </p:sp>
      <p:sp>
        <p:nvSpPr>
          <p:cNvPr id="4" name="Espace réservé du numéro de diapositive 3"/>
          <p:cNvSpPr>
            <a:spLocks noGrp="1"/>
          </p:cNvSpPr>
          <p:nvPr>
            <p:ph type="sldNum" sz="quarter" idx="10"/>
          </p:nvPr>
        </p:nvSpPr>
        <p:spPr/>
        <p:txBody>
          <a:bodyPr/>
          <a:lstStyle/>
          <a:p>
            <a:fld id="{686AC061-E3C9-4E4D-80F3-2C58909762BD}" type="slidenum">
              <a:rPr lang="fr-FR" smtClean="0"/>
              <a:t>28</a:t>
            </a:fld>
            <a:endParaRPr lang="fr-FR"/>
          </a:p>
        </p:txBody>
      </p:sp>
    </p:spTree>
    <p:extLst>
      <p:ext uri="{BB962C8B-B14F-4D97-AF65-F5344CB8AC3E}">
        <p14:creationId xmlns:p14="http://schemas.microsoft.com/office/powerpoint/2010/main" val="2623670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i="1" u="sng" dirty="0" smtClean="0"/>
              <a:t>Le protêt</a:t>
            </a:r>
            <a:r>
              <a:rPr lang="fr-FR" b="1" i="1" dirty="0" smtClean="0"/>
              <a:t> : </a:t>
            </a:r>
            <a:r>
              <a:rPr lang="fr-FR" dirty="0" smtClean="0"/>
              <a:t>Le protêt est un acte authentique doit être dressé par le secrétaire greffier du tribunal du domicile du tireur, il doit être dressé dans un délai de vingt jours afin que le bénéficiaire puisse conserver ses droits de recours cambiaires contre le tireur ou endossataires.</a:t>
            </a:r>
            <a:r>
              <a:rPr lang="fr-FR" b="1" i="1" dirty="0" smtClean="0"/>
              <a:t> </a:t>
            </a:r>
            <a:r>
              <a:rPr lang="fr-FR" dirty="0" smtClean="0"/>
              <a:t>Si par ailleurs le bénéficiaire n’a pas établi le protêt dans le délai de présentation, il est considéré comme porteur négligent et perd ainsi ses recours cambiaires</a:t>
            </a:r>
          </a:p>
          <a:p>
            <a:endParaRPr lang="fr-FR" dirty="0"/>
          </a:p>
        </p:txBody>
      </p:sp>
      <p:sp>
        <p:nvSpPr>
          <p:cNvPr id="4" name="Espace réservé du numéro de diapositive 3"/>
          <p:cNvSpPr>
            <a:spLocks noGrp="1"/>
          </p:cNvSpPr>
          <p:nvPr>
            <p:ph type="sldNum" sz="quarter" idx="10"/>
          </p:nvPr>
        </p:nvSpPr>
        <p:spPr/>
        <p:txBody>
          <a:bodyPr/>
          <a:lstStyle/>
          <a:p>
            <a:fld id="{6A592355-1C71-4484-839D-44202A6A63FD}" type="slidenum">
              <a:rPr lang="fr-FR" smtClean="0"/>
              <a:t>29</a:t>
            </a:fld>
            <a:endParaRPr lang="fr-FR"/>
          </a:p>
        </p:txBody>
      </p:sp>
    </p:spTree>
    <p:extLst>
      <p:ext uri="{BB962C8B-B14F-4D97-AF65-F5344CB8AC3E}">
        <p14:creationId xmlns:p14="http://schemas.microsoft.com/office/powerpoint/2010/main" val="22340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La crédibilité des lettres de change normalisées (traites), qui représentent 15% des échanges scripturaux (environ 220 milliards sur 1 545 milliards de DH), continue de s’éroder. Responsables financiers, commerçants et banquiers s’accordent à dire que les incidents sur ce moyen de paiement ont poursuivi en 2017 leur tendance haussière entamée sur les cinq dernières années. De 17% en 2013, la proportion des traites émises retournées impayées a vacillé en 2017 entre 20 et 25%, selon des estimations recoupées. </a:t>
            </a:r>
            <a:r>
              <a:rPr lang="fr-FR" sz="1200" kern="1200" smtClean="0">
                <a:solidFill>
                  <a:schemeClr val="tx1"/>
                </a:solidFill>
                <a:effectLst/>
                <a:latin typeface="+mn-lt"/>
                <a:ea typeface="+mn-ea"/>
                <a:cs typeface="+mn-cs"/>
              </a:rPr>
              <a:t>Une source bien placée dans le secteur bancaire confie que 60000 effets de commerce sont rejetés chaque mois dont 95% pour défaut ou manque de provision</a:t>
            </a:r>
            <a:endParaRPr lang="fr-FR"/>
          </a:p>
        </p:txBody>
      </p:sp>
      <p:sp>
        <p:nvSpPr>
          <p:cNvPr id="4" name="Espace réservé du numéro de diapositive 3"/>
          <p:cNvSpPr>
            <a:spLocks noGrp="1"/>
          </p:cNvSpPr>
          <p:nvPr>
            <p:ph type="sldNum" sz="quarter" idx="10"/>
          </p:nvPr>
        </p:nvSpPr>
        <p:spPr/>
        <p:txBody>
          <a:bodyPr/>
          <a:lstStyle/>
          <a:p>
            <a:fld id="{6A592355-1C71-4484-839D-44202A6A63FD}" type="slidenum">
              <a:rPr lang="fr-FR" smtClean="0"/>
              <a:t>31</a:t>
            </a:fld>
            <a:endParaRPr lang="fr-FR"/>
          </a:p>
        </p:txBody>
      </p:sp>
    </p:spTree>
    <p:extLst>
      <p:ext uri="{BB962C8B-B14F-4D97-AF65-F5344CB8AC3E}">
        <p14:creationId xmlns:p14="http://schemas.microsoft.com/office/powerpoint/2010/main" val="573730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Là aussi, malgré le déploiement imminent, la stratégie économique des banques françaises reste encore floue. Et c’est peut-être là que réside tout le problème de l’offre. Pour transformer leurs infrastructures et se raccorder à </a:t>
            </a:r>
            <a:r>
              <a:rPr lang="fr-FR" sz="1200" kern="1200" dirty="0" err="1" smtClean="0">
                <a:solidFill>
                  <a:schemeClr val="tx1"/>
                </a:solidFill>
                <a:effectLst/>
                <a:latin typeface="+mn-lt"/>
                <a:ea typeface="+mn-ea"/>
                <a:cs typeface="+mn-cs"/>
              </a:rPr>
              <a:t>SCTInst</a:t>
            </a:r>
            <a:r>
              <a:rPr lang="fr-FR" sz="1200" kern="1200" dirty="0" smtClean="0">
                <a:solidFill>
                  <a:schemeClr val="tx1"/>
                </a:solidFill>
                <a:effectLst/>
                <a:latin typeface="+mn-lt"/>
                <a:ea typeface="+mn-ea"/>
                <a:cs typeface="+mn-cs"/>
              </a:rPr>
              <a:t>, les banques ont fait face à des coûts de développement importants. La gratuité du service n’est donc pas envisageable.</a:t>
            </a:r>
          </a:p>
          <a:p>
            <a:endParaRPr lang="fr-FR" dirty="0"/>
          </a:p>
        </p:txBody>
      </p:sp>
      <p:sp>
        <p:nvSpPr>
          <p:cNvPr id="4" name="Espace réservé du numéro de diapositive 3"/>
          <p:cNvSpPr>
            <a:spLocks noGrp="1"/>
          </p:cNvSpPr>
          <p:nvPr>
            <p:ph type="sldNum" sz="quarter" idx="10"/>
          </p:nvPr>
        </p:nvSpPr>
        <p:spPr/>
        <p:txBody>
          <a:bodyPr/>
          <a:lstStyle/>
          <a:p>
            <a:fld id="{6A592355-1C71-4484-839D-44202A6A63FD}" type="slidenum">
              <a:rPr lang="fr-FR" smtClean="0"/>
              <a:t>38</a:t>
            </a:fld>
            <a:endParaRPr lang="fr-FR"/>
          </a:p>
        </p:txBody>
      </p:sp>
    </p:spTree>
    <p:extLst>
      <p:ext uri="{BB962C8B-B14F-4D97-AF65-F5344CB8AC3E}">
        <p14:creationId xmlns:p14="http://schemas.microsoft.com/office/powerpoint/2010/main" val="2360266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Il vous est également possible de procéder à des versements, de transférer de l’argent via d’autres comptes en Dirhams convertibles ou de transférer librement vos fonds à l’étranger </a:t>
            </a:r>
            <a:r>
              <a:rPr lang="fr-FR" sz="1200" b="1" kern="1200" dirty="0" smtClean="0">
                <a:solidFill>
                  <a:srgbClr val="00B050"/>
                </a:solidFill>
                <a:effectLst/>
                <a:latin typeface="+mn-lt"/>
                <a:ea typeface="+mn-ea"/>
                <a:cs typeface="+mn-cs"/>
              </a:rPr>
              <a:t>sans besoin </a:t>
            </a:r>
            <a:r>
              <a:rPr lang="fr-FR" sz="1200" kern="1200" dirty="0" smtClean="0">
                <a:solidFill>
                  <a:schemeClr val="tx1"/>
                </a:solidFill>
                <a:effectLst/>
                <a:latin typeface="+mn-lt"/>
                <a:ea typeface="+mn-ea"/>
                <a:cs typeface="+mn-cs"/>
              </a:rPr>
              <a:t>d’autorisation de l’Office des Changes.</a:t>
            </a:r>
          </a:p>
          <a:p>
            <a:r>
              <a:rPr lang="fr-FR" sz="1200" kern="1200" dirty="0" smtClean="0">
                <a:solidFill>
                  <a:schemeClr val="tx1"/>
                </a:solidFill>
                <a:effectLst/>
                <a:latin typeface="+mn-lt"/>
                <a:ea typeface="+mn-ea"/>
                <a:cs typeface="+mn-cs"/>
              </a:rPr>
              <a:t>Et pour vous prémunir contre le risque lié au change, votre compte bancaire génère une épargne rémunérée à un taux avantageux et défiscalisé</a:t>
            </a:r>
            <a:endParaRPr lang="fr-FR" dirty="0"/>
          </a:p>
        </p:txBody>
      </p:sp>
      <p:sp>
        <p:nvSpPr>
          <p:cNvPr id="4" name="Espace réservé du numéro de diapositive 3"/>
          <p:cNvSpPr>
            <a:spLocks noGrp="1"/>
          </p:cNvSpPr>
          <p:nvPr>
            <p:ph type="sldNum" sz="quarter" idx="10"/>
          </p:nvPr>
        </p:nvSpPr>
        <p:spPr/>
        <p:txBody>
          <a:bodyPr/>
          <a:lstStyle/>
          <a:p>
            <a:fld id="{2F8441E8-526C-4B35-BE67-FC9875EB9D9D}" type="slidenum">
              <a:rPr lang="fr-FR" smtClean="0"/>
              <a:t>45</a:t>
            </a:fld>
            <a:endParaRPr lang="fr-FR"/>
          </a:p>
        </p:txBody>
      </p:sp>
    </p:spTree>
    <p:extLst>
      <p:ext uri="{BB962C8B-B14F-4D97-AF65-F5344CB8AC3E}">
        <p14:creationId xmlns:p14="http://schemas.microsoft.com/office/powerpoint/2010/main" val="219498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DC95A94-1DBB-4458-9570-85B88C0D484F}" type="datetimeFigureOut">
              <a:rPr lang="fr-FR" smtClean="0"/>
              <a:t>01/02/2020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122730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C95A94-1DBB-4458-9570-85B88C0D484F}" type="datetimeFigureOut">
              <a:rPr lang="fr-FR" smtClean="0"/>
              <a:t>01/02/2020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171841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C95A94-1DBB-4458-9570-85B88C0D484F}" type="datetimeFigureOut">
              <a:rPr lang="fr-FR" smtClean="0"/>
              <a:t>01/02/2020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104621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C95A94-1DBB-4458-9570-85B88C0D484F}" type="datetimeFigureOut">
              <a:rPr lang="fr-FR" smtClean="0"/>
              <a:t>01/02/2020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116234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DC95A94-1DBB-4458-9570-85B88C0D484F}" type="datetimeFigureOut">
              <a:rPr lang="fr-FR" smtClean="0"/>
              <a:t>01/02/2020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394706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C95A94-1DBB-4458-9570-85B88C0D484F}" type="datetimeFigureOut">
              <a:rPr lang="fr-FR" smtClean="0"/>
              <a:t>01/02/2020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24933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DC95A94-1DBB-4458-9570-85B88C0D484F}" type="datetimeFigureOut">
              <a:rPr lang="fr-FR" smtClean="0"/>
              <a:t>01/02/2020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376284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DC95A94-1DBB-4458-9570-85B88C0D484F}" type="datetimeFigureOut">
              <a:rPr lang="fr-FR" smtClean="0"/>
              <a:t>01/02/2020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176015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C95A94-1DBB-4458-9570-85B88C0D484F}" type="datetimeFigureOut">
              <a:rPr lang="fr-FR" smtClean="0"/>
              <a:t>01/02/2020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336234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DC95A94-1DBB-4458-9570-85B88C0D484F}" type="datetimeFigureOut">
              <a:rPr lang="fr-FR" smtClean="0"/>
              <a:t>01/02/2020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65255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DC95A94-1DBB-4458-9570-85B88C0D484F}" type="datetimeFigureOut">
              <a:rPr lang="fr-FR" smtClean="0"/>
              <a:t>01/02/2020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FD260-BE0C-4F22-A54F-4F3A765ACFBE}" type="slidenum">
              <a:rPr lang="fr-FR" smtClean="0"/>
              <a:t>‹N°›</a:t>
            </a:fld>
            <a:endParaRPr lang="fr-FR"/>
          </a:p>
        </p:txBody>
      </p:sp>
    </p:spTree>
    <p:extLst>
      <p:ext uri="{BB962C8B-B14F-4D97-AF65-F5344CB8AC3E}">
        <p14:creationId xmlns:p14="http://schemas.microsoft.com/office/powerpoint/2010/main" val="874002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95A94-1DBB-4458-9570-85B88C0D484F}" type="datetimeFigureOut">
              <a:rPr lang="fr-FR" smtClean="0"/>
              <a:t>01/02/2020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FD260-BE0C-4F22-A54F-4F3A765ACFBE}" type="slidenum">
              <a:rPr lang="fr-FR" smtClean="0"/>
              <a:t>‹N°›</a:t>
            </a:fld>
            <a:endParaRPr lang="fr-FR"/>
          </a:p>
        </p:txBody>
      </p:sp>
    </p:spTree>
    <p:extLst>
      <p:ext uri="{BB962C8B-B14F-4D97-AF65-F5344CB8AC3E}">
        <p14:creationId xmlns:p14="http://schemas.microsoft.com/office/powerpoint/2010/main" val="43569326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gsimt.ma/sites/default/files/Circulaire_N_20_G_2007.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cmmb.m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rPr>
              <a:t>Techniques de banque et de crédit </a:t>
            </a:r>
            <a:endParaRPr lang="fr-FR" b="1" dirty="0">
              <a:solidFill>
                <a:srgbClr val="FF0000"/>
              </a:solidFill>
            </a:endParaRPr>
          </a:p>
        </p:txBody>
      </p:sp>
      <p:sp>
        <p:nvSpPr>
          <p:cNvPr id="3" name="Sous-titre 2"/>
          <p:cNvSpPr>
            <a:spLocks noGrp="1"/>
          </p:cNvSpPr>
          <p:nvPr>
            <p:ph type="subTitle" idx="1"/>
          </p:nvPr>
        </p:nvSpPr>
        <p:spPr/>
        <p:txBody>
          <a:bodyPr/>
          <a:lstStyle/>
          <a:p>
            <a:r>
              <a:rPr lang="fr-FR" dirty="0" smtClean="0">
                <a:solidFill>
                  <a:srgbClr val="00B050"/>
                </a:solidFill>
              </a:rPr>
              <a:t>Semestre 6 Gestion</a:t>
            </a:r>
          </a:p>
          <a:p>
            <a:r>
              <a:rPr lang="fr-FR" dirty="0" smtClean="0">
                <a:solidFill>
                  <a:srgbClr val="7030A0"/>
                </a:solidFill>
              </a:rPr>
              <a:t>AU 2019/20</a:t>
            </a:r>
          </a:p>
          <a:p>
            <a:r>
              <a:rPr lang="fr-FR" dirty="0" smtClean="0">
                <a:solidFill>
                  <a:srgbClr val="00B0F0"/>
                </a:solidFill>
              </a:rPr>
              <a:t>Professeur :</a:t>
            </a:r>
            <a:r>
              <a:rPr lang="fr-FR" dirty="0" err="1" smtClean="0">
                <a:solidFill>
                  <a:srgbClr val="00B0F0"/>
                </a:solidFill>
              </a:rPr>
              <a:t>Abdelmjid</a:t>
            </a:r>
            <a:r>
              <a:rPr lang="fr-FR" dirty="0" smtClean="0">
                <a:solidFill>
                  <a:srgbClr val="00B0F0"/>
                </a:solidFill>
              </a:rPr>
              <a:t> Salehddine</a:t>
            </a:r>
            <a:endParaRPr lang="fr-FR" dirty="0">
              <a:solidFill>
                <a:srgbClr val="00B0F0"/>
              </a:solidFill>
            </a:endParaRPr>
          </a:p>
        </p:txBody>
      </p:sp>
    </p:spTree>
    <p:extLst>
      <p:ext uri="{BB962C8B-B14F-4D97-AF65-F5344CB8AC3E}">
        <p14:creationId xmlns:p14="http://schemas.microsoft.com/office/powerpoint/2010/main" val="493942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solidFill>
                  <a:srgbClr val="FF0000"/>
                </a:solidFill>
              </a:rPr>
              <a:t>Apports de la loi bancaire 2015</a:t>
            </a:r>
            <a:br>
              <a:rPr lang="fr-FR" sz="3600" b="1" dirty="0" smtClean="0">
                <a:solidFill>
                  <a:srgbClr val="FF0000"/>
                </a:solidFill>
              </a:rPr>
            </a:br>
            <a:r>
              <a:rPr lang="fr-FR" sz="3600" b="1" dirty="0" smtClean="0">
                <a:solidFill>
                  <a:srgbClr val="002060"/>
                </a:solidFill>
              </a:rPr>
              <a:t>la lutte contre le blanchiment des capitaux et le financement du terrorisme</a:t>
            </a:r>
            <a:endParaRPr lang="fr-FR" sz="3600" b="1" dirty="0">
              <a:solidFill>
                <a:srgbClr val="002060"/>
              </a:solidFill>
            </a:endParaRPr>
          </a:p>
        </p:txBody>
      </p:sp>
      <p:sp>
        <p:nvSpPr>
          <p:cNvPr id="3" name="Espace réservé du contenu 2"/>
          <p:cNvSpPr>
            <a:spLocks noGrp="1"/>
          </p:cNvSpPr>
          <p:nvPr>
            <p:ph idx="1"/>
          </p:nvPr>
        </p:nvSpPr>
        <p:spPr/>
        <p:txBody>
          <a:bodyPr/>
          <a:lstStyle/>
          <a:p>
            <a:r>
              <a:rPr lang="fr-FR" dirty="0" smtClean="0"/>
              <a:t>la </a:t>
            </a:r>
            <a:r>
              <a:rPr lang="fr-FR" dirty="0"/>
              <a:t>Banque Centrale est chargée de veiller au respect par les établissements placés sous son contrôle de la législation en matière de lutte contre le blanchiment des capitaux et le financement du terrorisme. Dans ce cadre, les établissements de crédit sont tenus en vertu de la loi,  de mettre en place </a:t>
            </a:r>
            <a:r>
              <a:rPr lang="fr-FR" dirty="0">
                <a:solidFill>
                  <a:srgbClr val="FF0000"/>
                </a:solidFill>
              </a:rPr>
              <a:t>un dispositif de vigilance et de veille interne</a:t>
            </a:r>
          </a:p>
        </p:txBody>
      </p:sp>
    </p:spTree>
    <p:extLst>
      <p:ext uri="{BB962C8B-B14F-4D97-AF65-F5344CB8AC3E}">
        <p14:creationId xmlns:p14="http://schemas.microsoft.com/office/powerpoint/2010/main" val="2906173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Apports de la loi bancaire 2015</a:t>
            </a:r>
            <a:br>
              <a:rPr lang="fr-FR" b="1" dirty="0">
                <a:solidFill>
                  <a:srgbClr val="FF0000"/>
                </a:solidFill>
              </a:rPr>
            </a:br>
            <a:r>
              <a:rPr lang="fr-FR" sz="3600" b="1" dirty="0" smtClean="0">
                <a:solidFill>
                  <a:srgbClr val="002060"/>
                </a:solidFill>
              </a:rPr>
              <a:t>Instauration d’un dispositif de surveillance des risques systémiques</a:t>
            </a:r>
            <a:endParaRPr lang="fr-FR" sz="3600" dirty="0">
              <a:solidFill>
                <a:srgbClr val="002060"/>
              </a:solidFill>
            </a:endParaRPr>
          </a:p>
        </p:txBody>
      </p:sp>
      <p:sp>
        <p:nvSpPr>
          <p:cNvPr id="3" name="Espace réservé du contenu 2"/>
          <p:cNvSpPr>
            <a:spLocks noGrp="1"/>
          </p:cNvSpPr>
          <p:nvPr>
            <p:ph idx="1"/>
          </p:nvPr>
        </p:nvSpPr>
        <p:spPr/>
        <p:txBody>
          <a:bodyPr>
            <a:normAutofit/>
          </a:bodyPr>
          <a:lstStyle/>
          <a:p>
            <a:r>
              <a:rPr lang="fr-FR" dirty="0" smtClean="0"/>
              <a:t>Mise en place du</a:t>
            </a:r>
            <a:r>
              <a:rPr lang="fr-FR" dirty="0"/>
              <a:t>  Comité de coordination et de surveillance des risques systémiques » dont la mission est d’assurer </a:t>
            </a:r>
            <a:r>
              <a:rPr lang="fr-FR" dirty="0">
                <a:solidFill>
                  <a:srgbClr val="FF0000"/>
                </a:solidFill>
              </a:rPr>
              <a:t>la surveillance macro prudentielle du secteur financier</a:t>
            </a:r>
            <a:r>
              <a:rPr lang="fr-FR" dirty="0" smtClean="0"/>
              <a:t>.(inflation , déficit budgétaire , taux d’emploi solde de la balance des paiements….)</a:t>
            </a:r>
          </a:p>
          <a:p>
            <a:r>
              <a:rPr lang="fr-FR" dirty="0" smtClean="0"/>
              <a:t> </a:t>
            </a:r>
            <a:r>
              <a:rPr lang="fr-FR" dirty="0"/>
              <a:t>Le risque </a:t>
            </a:r>
            <a:r>
              <a:rPr lang="fr-FR" dirty="0">
                <a:solidFill>
                  <a:srgbClr val="FF0000"/>
                </a:solidFill>
              </a:rPr>
              <a:t>systémique</a:t>
            </a:r>
            <a:r>
              <a:rPr lang="fr-FR" dirty="0"/>
              <a:t> est défini comme étant « le risque de </a:t>
            </a:r>
            <a:r>
              <a:rPr lang="fr-FR" dirty="0">
                <a:solidFill>
                  <a:srgbClr val="FF0000"/>
                </a:solidFill>
              </a:rPr>
              <a:t>perturbation</a:t>
            </a:r>
            <a:r>
              <a:rPr lang="fr-FR" dirty="0"/>
              <a:t> des services financiers causée par une </a:t>
            </a:r>
            <a:r>
              <a:rPr lang="fr-FR" dirty="0">
                <a:solidFill>
                  <a:srgbClr val="FF0000"/>
                </a:solidFill>
              </a:rPr>
              <a:t>déficience</a:t>
            </a:r>
            <a:r>
              <a:rPr lang="fr-FR" dirty="0"/>
              <a:t> de l’ensemble ou d’une partie du </a:t>
            </a:r>
            <a:r>
              <a:rPr lang="fr-FR" dirty="0">
                <a:solidFill>
                  <a:srgbClr val="FF0000"/>
                </a:solidFill>
              </a:rPr>
              <a:t>système financier </a:t>
            </a:r>
            <a:r>
              <a:rPr lang="fr-FR" dirty="0"/>
              <a:t>qui peut avoir des conséquences </a:t>
            </a:r>
            <a:r>
              <a:rPr lang="fr-FR" dirty="0">
                <a:solidFill>
                  <a:srgbClr val="FF0000"/>
                </a:solidFill>
              </a:rPr>
              <a:t>graves sur l’économie</a:t>
            </a:r>
            <a:r>
              <a:rPr lang="fr-FR" dirty="0"/>
              <a:t> ». </a:t>
            </a:r>
          </a:p>
        </p:txBody>
      </p:sp>
    </p:spTree>
    <p:extLst>
      <p:ext uri="{BB962C8B-B14F-4D97-AF65-F5344CB8AC3E}">
        <p14:creationId xmlns:p14="http://schemas.microsoft.com/office/powerpoint/2010/main" val="3087638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Apports de la loi bancaire 2015</a:t>
            </a:r>
            <a:br>
              <a:rPr lang="fr-FR" b="1" dirty="0">
                <a:solidFill>
                  <a:srgbClr val="FF0000"/>
                </a:solidFill>
              </a:rPr>
            </a:br>
            <a:r>
              <a:rPr lang="fr-FR" sz="3600" b="1" dirty="0" smtClean="0">
                <a:solidFill>
                  <a:srgbClr val="002060"/>
                </a:solidFill>
              </a:rPr>
              <a:t>Un cadre juridique pour  «Bad Bank» </a:t>
            </a:r>
            <a:br>
              <a:rPr lang="fr-FR" sz="3600" b="1" dirty="0" smtClean="0">
                <a:solidFill>
                  <a:srgbClr val="002060"/>
                </a:solidFill>
              </a:rPr>
            </a:br>
            <a:r>
              <a:rPr lang="fr-FR" sz="3600" b="1" dirty="0" smtClean="0">
                <a:solidFill>
                  <a:srgbClr val="002060"/>
                </a:solidFill>
              </a:rPr>
              <a:t>structure de défaisance</a:t>
            </a:r>
            <a:endParaRPr lang="fr-FR" sz="3600" dirty="0">
              <a:solidFill>
                <a:srgbClr val="002060"/>
              </a:solidFill>
            </a:endParaRPr>
          </a:p>
        </p:txBody>
      </p:sp>
      <p:sp>
        <p:nvSpPr>
          <p:cNvPr id="3" name="Espace réservé du contenu 2"/>
          <p:cNvSpPr>
            <a:spLocks noGrp="1"/>
          </p:cNvSpPr>
          <p:nvPr>
            <p:ph idx="1"/>
          </p:nvPr>
        </p:nvSpPr>
        <p:spPr/>
        <p:txBody>
          <a:bodyPr/>
          <a:lstStyle/>
          <a:p>
            <a:r>
              <a:rPr lang="fr-FR" dirty="0" smtClean="0"/>
              <a:t> introduction de  </a:t>
            </a:r>
            <a:r>
              <a:rPr lang="fr-FR" dirty="0"/>
              <a:t>la notion de « </a:t>
            </a:r>
            <a:r>
              <a:rPr lang="fr-FR" dirty="0">
                <a:solidFill>
                  <a:srgbClr val="FF0000"/>
                </a:solidFill>
              </a:rPr>
              <a:t>Bad Bank </a:t>
            </a:r>
            <a:r>
              <a:rPr lang="fr-FR" dirty="0"/>
              <a:t>» (appelée en français «  structure de défaisance » ou « structure de cantonnement »), ce qui va permettre aux banques qui connaissent des </a:t>
            </a:r>
            <a:r>
              <a:rPr lang="fr-FR" dirty="0">
                <a:solidFill>
                  <a:srgbClr val="FF0000"/>
                </a:solidFill>
              </a:rPr>
              <a:t>difficultés</a:t>
            </a:r>
            <a:r>
              <a:rPr lang="fr-FR" dirty="0"/>
              <a:t> de </a:t>
            </a:r>
            <a:r>
              <a:rPr lang="fr-FR" dirty="0">
                <a:solidFill>
                  <a:srgbClr val="FF0000"/>
                </a:solidFill>
              </a:rPr>
              <a:t>cantonner les actifs compromis </a:t>
            </a:r>
            <a:r>
              <a:rPr lang="fr-FR" dirty="0"/>
              <a:t>(qualifiés aussi  d’ « actifs toxiques » ou d’ « actifs pourris ») dans </a:t>
            </a:r>
            <a:r>
              <a:rPr lang="fr-FR" dirty="0">
                <a:solidFill>
                  <a:srgbClr val="FF0000"/>
                </a:solidFill>
              </a:rPr>
              <a:t>une structure séparée.    </a:t>
            </a:r>
            <a:endParaRPr lang="fr-FR" dirty="0" smtClean="0">
              <a:solidFill>
                <a:srgbClr val="FF0000"/>
              </a:solidFill>
            </a:endParaRPr>
          </a:p>
          <a:p>
            <a:r>
              <a:rPr lang="fr-FR" dirty="0" smtClean="0">
                <a:solidFill>
                  <a:srgbClr val="FF0000"/>
                </a:solidFill>
              </a:rPr>
              <a:t>But :                                                                                                               Améliorer les ratios prudentiels (liquidité , solvabilité …)                  Amélioration de la classe de risques et de l’accès aux marchés)                                          </a:t>
            </a:r>
          </a:p>
          <a:p>
            <a:r>
              <a:rPr lang="fr-FR" dirty="0">
                <a:solidFill>
                  <a:srgbClr val="FF0000"/>
                </a:solidFill>
              </a:rPr>
              <a:t> </a:t>
            </a:r>
            <a:r>
              <a:rPr lang="fr-FR" dirty="0" smtClean="0">
                <a:solidFill>
                  <a:srgbClr val="FF0000"/>
                </a:solidFill>
              </a:rPr>
              <a:t> </a:t>
            </a:r>
            <a:endParaRPr lang="fr-FR" dirty="0">
              <a:solidFill>
                <a:srgbClr val="FF0000"/>
              </a:solidFill>
            </a:endParaRPr>
          </a:p>
          <a:p>
            <a:endParaRPr lang="fr-FR" dirty="0"/>
          </a:p>
        </p:txBody>
      </p:sp>
    </p:spTree>
    <p:extLst>
      <p:ext uri="{BB962C8B-B14F-4D97-AF65-F5344CB8AC3E}">
        <p14:creationId xmlns:p14="http://schemas.microsoft.com/office/powerpoint/2010/main" val="1801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FF0000"/>
                </a:solidFill>
              </a:rPr>
              <a:t>Apports de la loi bancaire 2015</a:t>
            </a:r>
            <a:br>
              <a:rPr lang="fr-FR" b="1" dirty="0">
                <a:solidFill>
                  <a:srgbClr val="FF0000"/>
                </a:solidFill>
              </a:rPr>
            </a:br>
            <a:r>
              <a:rPr lang="fr-FR" sz="3600" b="1" dirty="0" smtClean="0">
                <a:solidFill>
                  <a:srgbClr val="0070C0"/>
                </a:solidFill>
              </a:rPr>
              <a:t>Création de 2 fonds de garantie de dépôts clientèle</a:t>
            </a:r>
            <a:endParaRPr lang="fr-FR" sz="3600" b="1" dirty="0">
              <a:solidFill>
                <a:srgbClr val="0070C0"/>
              </a:solidFill>
            </a:endParaRPr>
          </a:p>
        </p:txBody>
      </p:sp>
      <p:sp>
        <p:nvSpPr>
          <p:cNvPr id="3" name="Espace réservé du contenu 2"/>
          <p:cNvSpPr>
            <a:spLocks noGrp="1"/>
          </p:cNvSpPr>
          <p:nvPr>
            <p:ph idx="1"/>
          </p:nvPr>
        </p:nvSpPr>
        <p:spPr/>
        <p:txBody>
          <a:bodyPr>
            <a:normAutofit/>
          </a:bodyPr>
          <a:lstStyle/>
          <a:p>
            <a:r>
              <a:rPr lang="fr-FR" dirty="0" smtClean="0"/>
              <a:t>«</a:t>
            </a:r>
            <a:r>
              <a:rPr lang="fr-FR" dirty="0">
                <a:solidFill>
                  <a:srgbClr val="FF0000"/>
                </a:solidFill>
              </a:rPr>
              <a:t> Fonds de garantie des dépôts des banques participatives »</a:t>
            </a:r>
            <a:r>
              <a:rPr lang="fr-FR" dirty="0"/>
              <a:t> destiné à indemniser les clients des banques participatives ; </a:t>
            </a:r>
            <a:endParaRPr lang="fr-FR" dirty="0" smtClean="0"/>
          </a:p>
          <a:p>
            <a:r>
              <a:rPr lang="fr-FR" dirty="0" smtClean="0"/>
              <a:t>«</a:t>
            </a:r>
            <a:r>
              <a:rPr lang="fr-FR" dirty="0"/>
              <a:t> </a:t>
            </a:r>
            <a:r>
              <a:rPr lang="fr-FR" dirty="0">
                <a:solidFill>
                  <a:srgbClr val="FF0000"/>
                </a:solidFill>
              </a:rPr>
              <a:t>Fonds collectif de garantie des dépôts</a:t>
            </a:r>
            <a:r>
              <a:rPr lang="fr-FR" dirty="0"/>
              <a:t> » réservé à la protection des déposants des banques conventionnelles. </a:t>
            </a:r>
            <a:endParaRPr lang="fr-FR" dirty="0" smtClean="0"/>
          </a:p>
          <a:p>
            <a:r>
              <a:rPr lang="fr-FR" dirty="0" smtClean="0"/>
              <a:t>La </a:t>
            </a:r>
            <a:r>
              <a:rPr lang="fr-FR" dirty="0"/>
              <a:t>gestion de ces fonds de garantie sera confiée à une société gestionnaire créée sous la forme d’une société  anonyme, dont le tour de table est constitué par la Banque Centrale et les établissements de crédit.</a:t>
            </a:r>
          </a:p>
        </p:txBody>
      </p:sp>
    </p:spTree>
    <p:extLst>
      <p:ext uri="{BB962C8B-B14F-4D97-AF65-F5344CB8AC3E}">
        <p14:creationId xmlns:p14="http://schemas.microsoft.com/office/powerpoint/2010/main" val="67827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solidFill>
                  <a:srgbClr val="FF0000"/>
                </a:solidFill>
              </a:rPr>
              <a:t>Apports </a:t>
            </a:r>
            <a:r>
              <a:rPr lang="fr-FR" b="1" dirty="0">
                <a:solidFill>
                  <a:srgbClr val="FF0000"/>
                </a:solidFill>
              </a:rPr>
              <a:t>de la loi bancaire 2015</a:t>
            </a:r>
            <a:br>
              <a:rPr lang="fr-FR" b="1" dirty="0">
                <a:solidFill>
                  <a:srgbClr val="FF0000"/>
                </a:solidFill>
              </a:rPr>
            </a:br>
            <a:r>
              <a:rPr lang="fr-FR" sz="3600" b="1" dirty="0" smtClean="0">
                <a:solidFill>
                  <a:srgbClr val="0070C0"/>
                </a:solidFill>
              </a:rPr>
              <a:t>Amélioration de la relation entre les établissements de crédit et leurs clients</a:t>
            </a:r>
            <a:r>
              <a:rPr lang="fr-FR" sz="3600" dirty="0" smtClean="0">
                <a:solidFill>
                  <a:srgbClr val="0070C0"/>
                </a:solidFill>
              </a:rPr>
              <a:t/>
            </a:r>
            <a:br>
              <a:rPr lang="fr-FR" sz="3600" dirty="0" smtClean="0">
                <a:solidFill>
                  <a:srgbClr val="0070C0"/>
                </a:solidFill>
              </a:rPr>
            </a:br>
            <a:endParaRPr lang="fr-FR" sz="3600" dirty="0">
              <a:solidFill>
                <a:srgbClr val="0070C0"/>
              </a:solidFill>
            </a:endParaRPr>
          </a:p>
        </p:txBody>
      </p:sp>
      <p:sp>
        <p:nvSpPr>
          <p:cNvPr id="3" name="Espace réservé du contenu 2"/>
          <p:cNvSpPr>
            <a:spLocks noGrp="1"/>
          </p:cNvSpPr>
          <p:nvPr>
            <p:ph idx="1"/>
          </p:nvPr>
        </p:nvSpPr>
        <p:spPr/>
        <p:txBody>
          <a:bodyPr>
            <a:normAutofit/>
          </a:bodyPr>
          <a:lstStyle/>
          <a:p>
            <a:r>
              <a:rPr lang="fr-FR" dirty="0" smtClean="0"/>
              <a:t>Les </a:t>
            </a:r>
            <a:r>
              <a:rPr lang="fr-FR" dirty="0"/>
              <a:t>établissements de crédit sont tenus </a:t>
            </a:r>
            <a:r>
              <a:rPr lang="fr-FR" dirty="0" smtClean="0"/>
              <a:t>d’établir </a:t>
            </a:r>
            <a:r>
              <a:rPr lang="fr-FR" dirty="0"/>
              <a:t>à l’occasion de chaque ouverture de compte (dépôt ou titres), </a:t>
            </a:r>
            <a:r>
              <a:rPr lang="fr-FR" b="1" dirty="0">
                <a:solidFill>
                  <a:srgbClr val="FF0000"/>
                </a:solidFill>
              </a:rPr>
              <a:t>une convention </a:t>
            </a:r>
            <a:r>
              <a:rPr lang="fr-FR" dirty="0"/>
              <a:t>reprenant des clauses minimales de la convention-type arrêtée par la Banque Centrale. </a:t>
            </a:r>
            <a:endParaRPr lang="fr-FR" dirty="0" smtClean="0"/>
          </a:p>
          <a:p>
            <a:r>
              <a:rPr lang="fr-FR" dirty="0" smtClean="0"/>
              <a:t>D’un </a:t>
            </a:r>
            <a:r>
              <a:rPr lang="fr-FR" dirty="0"/>
              <a:t>autre côté, ils doivent mettre en place un système  d</a:t>
            </a:r>
            <a:r>
              <a:rPr lang="fr-FR" dirty="0">
                <a:solidFill>
                  <a:srgbClr val="FF0000"/>
                </a:solidFill>
              </a:rPr>
              <a:t>e traitement des réclamations</a:t>
            </a:r>
            <a:r>
              <a:rPr lang="fr-FR" dirty="0"/>
              <a:t> de la clientèle et adhérer à un dispositif de </a:t>
            </a:r>
            <a:r>
              <a:rPr lang="fr-FR" dirty="0">
                <a:solidFill>
                  <a:srgbClr val="FF0000"/>
                </a:solidFill>
              </a:rPr>
              <a:t>médiation bancaire </a:t>
            </a:r>
            <a:r>
              <a:rPr lang="fr-FR" dirty="0"/>
              <a:t>ayant pour objet le règlement à l’amiable des litiges.</a:t>
            </a:r>
          </a:p>
          <a:p>
            <a:endParaRPr lang="fr-FR" dirty="0"/>
          </a:p>
        </p:txBody>
      </p:sp>
    </p:spTree>
    <p:extLst>
      <p:ext uri="{BB962C8B-B14F-4D97-AF65-F5344CB8AC3E}">
        <p14:creationId xmlns:p14="http://schemas.microsoft.com/office/powerpoint/2010/main" val="217651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FF0000"/>
                </a:solidFill>
              </a:rPr>
              <a:t>Apports de la loi bancaire 2015</a:t>
            </a:r>
            <a:br>
              <a:rPr lang="fr-FR" b="1" dirty="0">
                <a:solidFill>
                  <a:srgbClr val="FF0000"/>
                </a:solidFill>
              </a:rPr>
            </a:br>
            <a:r>
              <a:rPr lang="fr-FR" dirty="0" smtClean="0">
                <a:solidFill>
                  <a:srgbClr val="00B0F0"/>
                </a:solidFill>
              </a:rPr>
              <a:t>Dispositif de prévention de risques clients </a:t>
            </a:r>
            <a:endParaRPr lang="fr-FR" dirty="0">
              <a:solidFill>
                <a:srgbClr val="00B0F0"/>
              </a:solidFill>
            </a:endParaRPr>
          </a:p>
        </p:txBody>
      </p:sp>
      <p:sp>
        <p:nvSpPr>
          <p:cNvPr id="3" name="Espace réservé du contenu 2"/>
          <p:cNvSpPr>
            <a:spLocks noGrp="1"/>
          </p:cNvSpPr>
          <p:nvPr>
            <p:ph idx="1"/>
          </p:nvPr>
        </p:nvSpPr>
        <p:spPr/>
        <p:txBody>
          <a:bodyPr>
            <a:normAutofit fontScale="62500" lnSpcReduction="20000"/>
          </a:bodyPr>
          <a:lstStyle/>
          <a:p>
            <a:r>
              <a:rPr lang="fr-FR" dirty="0" smtClean="0"/>
              <a:t> </a:t>
            </a:r>
            <a:r>
              <a:rPr lang="fr-FR" dirty="0" smtClean="0">
                <a:solidFill>
                  <a:srgbClr val="FF0000"/>
                </a:solidFill>
              </a:rPr>
              <a:t>Service de Centralisation des Incidents de Paiement de Chèques </a:t>
            </a:r>
            <a:r>
              <a:rPr lang="fr-FR" dirty="0" smtClean="0"/>
              <a:t>qui a pour objet de lutter contre les </a:t>
            </a:r>
            <a:r>
              <a:rPr lang="fr-FR" dirty="0" smtClean="0">
                <a:solidFill>
                  <a:srgbClr val="0000FF"/>
                </a:solidFill>
              </a:rPr>
              <a:t>chèques sans provision,</a:t>
            </a:r>
          </a:p>
          <a:p>
            <a:r>
              <a:rPr lang="fr-FR" dirty="0" smtClean="0"/>
              <a:t/>
            </a:r>
            <a:br>
              <a:rPr lang="fr-FR" dirty="0" smtClean="0"/>
            </a:br>
            <a:r>
              <a:rPr lang="fr-FR" dirty="0" smtClean="0"/>
              <a:t> </a:t>
            </a:r>
            <a:r>
              <a:rPr lang="fr-FR" dirty="0" smtClean="0">
                <a:solidFill>
                  <a:srgbClr val="FF0000"/>
                </a:solidFill>
              </a:rPr>
              <a:t>Service de Centralisation des chèques irréguliers </a:t>
            </a:r>
            <a:r>
              <a:rPr lang="fr-FR" dirty="0" smtClean="0"/>
              <a:t>qui a pour but de protéger les entreprises contre les </a:t>
            </a:r>
            <a:r>
              <a:rPr lang="fr-FR" b="1" dirty="0" smtClean="0">
                <a:solidFill>
                  <a:srgbClr val="00B0F0"/>
                </a:solidFill>
              </a:rPr>
              <a:t>fraudes en matière de paiement par chèque</a:t>
            </a:r>
            <a:r>
              <a:rPr lang="fr-FR" dirty="0" smtClean="0"/>
              <a:t>,</a:t>
            </a:r>
          </a:p>
          <a:p>
            <a:r>
              <a:rPr lang="fr-FR" dirty="0" smtClean="0"/>
              <a:t/>
            </a:r>
            <a:br>
              <a:rPr lang="fr-FR" dirty="0" smtClean="0"/>
            </a:br>
            <a:r>
              <a:rPr lang="fr-FR" dirty="0" smtClean="0"/>
              <a:t> </a:t>
            </a:r>
            <a:r>
              <a:rPr lang="fr-FR" dirty="0" smtClean="0">
                <a:solidFill>
                  <a:srgbClr val="FF0000"/>
                </a:solidFill>
              </a:rPr>
              <a:t>Service de Centralisation des effets de Commerce impayés </a:t>
            </a:r>
            <a:r>
              <a:rPr lang="fr-FR" dirty="0" smtClean="0"/>
              <a:t>qui a pour finalité de lutter contre les défauts de paiement </a:t>
            </a:r>
            <a:r>
              <a:rPr lang="fr-FR" b="1" dirty="0" smtClean="0">
                <a:solidFill>
                  <a:srgbClr val="00B0F0"/>
                </a:solidFill>
              </a:rPr>
              <a:t>par lettres de change et billets à ordre</a:t>
            </a:r>
            <a:r>
              <a:rPr lang="fr-FR" dirty="0" smtClean="0"/>
              <a:t>,</a:t>
            </a:r>
          </a:p>
          <a:p>
            <a:r>
              <a:rPr lang="fr-FR" dirty="0" smtClean="0"/>
              <a:t/>
            </a:r>
            <a:br>
              <a:rPr lang="fr-FR" dirty="0" smtClean="0"/>
            </a:br>
            <a:r>
              <a:rPr lang="fr-FR" dirty="0" smtClean="0"/>
              <a:t> </a:t>
            </a:r>
            <a:r>
              <a:rPr lang="fr-FR" dirty="0" smtClean="0">
                <a:solidFill>
                  <a:srgbClr val="FF0000"/>
                </a:solidFill>
              </a:rPr>
              <a:t>Service de Centralisation des avis de prélèvement impayés</a:t>
            </a:r>
            <a:r>
              <a:rPr lang="fr-FR" dirty="0" smtClean="0"/>
              <a:t> qui a pour objet de lutter contre les défauts de paiement </a:t>
            </a:r>
            <a:r>
              <a:rPr lang="fr-FR" b="1" dirty="0" smtClean="0">
                <a:solidFill>
                  <a:srgbClr val="00B0F0"/>
                </a:solidFill>
              </a:rPr>
              <a:t>par ces avis,</a:t>
            </a:r>
          </a:p>
          <a:p>
            <a:r>
              <a:rPr lang="fr-FR" dirty="0" smtClean="0"/>
              <a:t/>
            </a:r>
            <a:br>
              <a:rPr lang="fr-FR" dirty="0" smtClean="0"/>
            </a:br>
            <a:r>
              <a:rPr lang="fr-FR" dirty="0" smtClean="0"/>
              <a:t> </a:t>
            </a:r>
            <a:r>
              <a:rPr lang="fr-FR" dirty="0" smtClean="0">
                <a:solidFill>
                  <a:srgbClr val="FF0000"/>
                </a:solidFill>
              </a:rPr>
              <a:t>Service de Centralisation des comptes bancaires </a:t>
            </a:r>
            <a:r>
              <a:rPr lang="fr-FR" dirty="0" smtClean="0"/>
              <a:t>qui a pour objet de </a:t>
            </a:r>
            <a:r>
              <a:rPr lang="fr-FR" b="1" dirty="0" smtClean="0">
                <a:solidFill>
                  <a:srgbClr val="00B0F0"/>
                </a:solidFill>
              </a:rPr>
              <a:t>recense</a:t>
            </a:r>
            <a:r>
              <a:rPr lang="fr-FR" dirty="0" smtClean="0"/>
              <a:t>r l’ensemble des comptes de dépôt </a:t>
            </a:r>
            <a:r>
              <a:rPr lang="fr-FR" b="1" dirty="0" smtClean="0">
                <a:solidFill>
                  <a:srgbClr val="00B0F0"/>
                </a:solidFill>
              </a:rPr>
              <a:t>ouverts</a:t>
            </a:r>
            <a:r>
              <a:rPr lang="fr-FR" dirty="0" smtClean="0"/>
              <a:t> auprès des établissements bancaires,</a:t>
            </a:r>
          </a:p>
          <a:p>
            <a:r>
              <a:rPr lang="fr-FR" dirty="0" smtClean="0"/>
              <a:t> </a:t>
            </a:r>
            <a:r>
              <a:rPr lang="fr-FR" dirty="0" smtClean="0">
                <a:solidFill>
                  <a:srgbClr val="FF0000"/>
                </a:solidFill>
              </a:rPr>
              <a:t>Service de Centralisation des risques de crédit </a:t>
            </a:r>
            <a:r>
              <a:rPr lang="fr-FR" dirty="0" smtClean="0"/>
              <a:t>qui a pour finalité de mettre à la disposition des établissements bancaires des informations nécessaires en matière de </a:t>
            </a:r>
            <a:r>
              <a:rPr lang="fr-FR" b="1" dirty="0" smtClean="0">
                <a:solidFill>
                  <a:srgbClr val="00B0F0"/>
                </a:solidFill>
              </a:rPr>
              <a:t>gestion des risques crédit </a:t>
            </a:r>
            <a:r>
              <a:rPr lang="fr-FR" dirty="0" smtClean="0"/>
              <a:t>sur les particuliers et les entreprises</a:t>
            </a:r>
            <a:endParaRPr lang="fr-FR" dirty="0"/>
          </a:p>
        </p:txBody>
      </p:sp>
    </p:spTree>
    <p:extLst>
      <p:ext uri="{BB962C8B-B14F-4D97-AF65-F5344CB8AC3E}">
        <p14:creationId xmlns:p14="http://schemas.microsoft.com/office/powerpoint/2010/main" val="3397352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Apports de la loi bancaire 2015</a:t>
            </a:r>
            <a:br>
              <a:rPr lang="fr-FR" b="1" dirty="0">
                <a:solidFill>
                  <a:srgbClr val="FF0000"/>
                </a:solidFill>
              </a:rPr>
            </a:br>
            <a:r>
              <a:rPr lang="fr-FR" b="1" dirty="0">
                <a:solidFill>
                  <a:srgbClr val="00B0F0"/>
                </a:solidFill>
              </a:rPr>
              <a:t>Assouplissement </a:t>
            </a:r>
            <a:r>
              <a:rPr lang="fr-FR" b="1" dirty="0" smtClean="0">
                <a:solidFill>
                  <a:srgbClr val="00B0F0"/>
                </a:solidFill>
              </a:rPr>
              <a:t>du secret bancaire </a:t>
            </a:r>
            <a:r>
              <a:rPr lang="fr-FR" b="1" dirty="0" smtClean="0"/>
              <a:t/>
            </a:r>
            <a:br>
              <a:rPr lang="fr-FR" b="1" dirty="0" smtClean="0"/>
            </a:br>
            <a:endParaRPr lang="fr-FR" dirty="0">
              <a:solidFill>
                <a:srgbClr val="0070C0"/>
              </a:solidFill>
            </a:endParaRPr>
          </a:p>
        </p:txBody>
      </p:sp>
      <p:sp>
        <p:nvSpPr>
          <p:cNvPr id="3" name="Espace réservé du contenu 2"/>
          <p:cNvSpPr>
            <a:spLocks noGrp="1"/>
          </p:cNvSpPr>
          <p:nvPr>
            <p:ph idx="1"/>
          </p:nvPr>
        </p:nvSpPr>
        <p:spPr/>
        <p:txBody>
          <a:bodyPr>
            <a:normAutofit/>
          </a:bodyPr>
          <a:lstStyle/>
          <a:p>
            <a:r>
              <a:rPr lang="fr-FR" dirty="0" smtClean="0">
                <a:solidFill>
                  <a:srgbClr val="FF0000"/>
                </a:solidFill>
              </a:rPr>
              <a:t>Communication  des informations clients : </a:t>
            </a:r>
          </a:p>
          <a:p>
            <a:r>
              <a:rPr lang="fr-FR" dirty="0" smtClean="0"/>
              <a:t>Aux </a:t>
            </a:r>
            <a:r>
              <a:rPr lang="fr-FR" dirty="0"/>
              <a:t>agences </a:t>
            </a:r>
            <a:r>
              <a:rPr lang="fr-FR" dirty="0">
                <a:solidFill>
                  <a:srgbClr val="FF0000"/>
                </a:solidFill>
              </a:rPr>
              <a:t>de notation</a:t>
            </a:r>
            <a:r>
              <a:rPr lang="fr-FR" dirty="0"/>
              <a:t>, </a:t>
            </a:r>
            <a:endParaRPr lang="fr-FR" dirty="0" smtClean="0"/>
          </a:p>
          <a:p>
            <a:r>
              <a:rPr lang="fr-FR" dirty="0" smtClean="0"/>
              <a:t>Aux </a:t>
            </a:r>
            <a:r>
              <a:rPr lang="fr-FR" dirty="0"/>
              <a:t>personnes </a:t>
            </a:r>
            <a:r>
              <a:rPr lang="fr-FR" dirty="0" smtClean="0"/>
              <a:t>impliquées dans des opérations de prise </a:t>
            </a:r>
            <a:r>
              <a:rPr lang="fr-FR" dirty="0"/>
              <a:t>de </a:t>
            </a:r>
            <a:r>
              <a:rPr lang="fr-FR" dirty="0">
                <a:solidFill>
                  <a:srgbClr val="0070C0"/>
                </a:solidFill>
              </a:rPr>
              <a:t>participation</a:t>
            </a:r>
            <a:r>
              <a:rPr lang="fr-FR" dirty="0"/>
              <a:t>, prise de </a:t>
            </a:r>
            <a:r>
              <a:rPr lang="fr-FR" dirty="0">
                <a:solidFill>
                  <a:srgbClr val="0070C0"/>
                </a:solidFill>
              </a:rPr>
              <a:t>contrôle,</a:t>
            </a:r>
            <a:r>
              <a:rPr lang="fr-FR" dirty="0"/>
              <a:t> cession de créances, cession de fonds de commerce etc.). </a:t>
            </a:r>
            <a:endParaRPr lang="fr-FR" dirty="0" smtClean="0"/>
          </a:p>
          <a:p>
            <a:r>
              <a:rPr lang="fr-FR" dirty="0" smtClean="0"/>
              <a:t>Aux </a:t>
            </a:r>
            <a:r>
              <a:rPr lang="fr-FR" dirty="0" smtClean="0">
                <a:solidFill>
                  <a:srgbClr val="FF0000"/>
                </a:solidFill>
              </a:rPr>
              <a:t>Etats </a:t>
            </a:r>
            <a:r>
              <a:rPr lang="fr-FR" dirty="0">
                <a:solidFill>
                  <a:srgbClr val="FF0000"/>
                </a:solidFill>
              </a:rPr>
              <a:t>étrangers </a:t>
            </a:r>
            <a:r>
              <a:rPr lang="fr-FR" dirty="0"/>
              <a:t>ayant conclu des </a:t>
            </a:r>
            <a:r>
              <a:rPr lang="fr-FR" b="1" dirty="0">
                <a:solidFill>
                  <a:srgbClr val="0070C0"/>
                </a:solidFill>
              </a:rPr>
              <a:t>conventions</a:t>
            </a:r>
            <a:r>
              <a:rPr lang="fr-FR" dirty="0"/>
              <a:t> prévoyant l’échange de renseignements en matière fiscale. </a:t>
            </a:r>
            <a:br>
              <a:rPr lang="fr-FR" dirty="0"/>
            </a:br>
            <a:endParaRPr lang="fr-FR" dirty="0"/>
          </a:p>
        </p:txBody>
      </p:sp>
    </p:spTree>
    <p:extLst>
      <p:ext uri="{BB962C8B-B14F-4D97-AF65-F5344CB8AC3E}">
        <p14:creationId xmlns:p14="http://schemas.microsoft.com/office/powerpoint/2010/main" val="2352601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Apports de la loi bancaire 2015</a:t>
            </a:r>
            <a:br>
              <a:rPr lang="fr-FR" b="1" dirty="0">
                <a:solidFill>
                  <a:srgbClr val="FF0000"/>
                </a:solidFill>
              </a:rPr>
            </a:br>
            <a:r>
              <a:rPr lang="fr-FR" sz="3600" b="1" dirty="0" smtClean="0">
                <a:solidFill>
                  <a:srgbClr val="0000FF"/>
                </a:solidFill>
              </a:rPr>
              <a:t>arrangement à l’amiable en cas de litiges banque/client</a:t>
            </a:r>
            <a:br>
              <a:rPr lang="fr-FR" sz="3600" b="1" dirty="0" smtClean="0">
                <a:solidFill>
                  <a:srgbClr val="0000FF"/>
                </a:solidFill>
              </a:rPr>
            </a:br>
            <a:endParaRPr lang="fr-FR" sz="3600" b="1" dirty="0">
              <a:solidFill>
                <a:srgbClr val="0000FF"/>
              </a:solidFill>
            </a:endParaRPr>
          </a:p>
        </p:txBody>
      </p:sp>
      <p:sp>
        <p:nvSpPr>
          <p:cNvPr id="3" name="Espace réservé du contenu 2"/>
          <p:cNvSpPr>
            <a:spLocks noGrp="1"/>
          </p:cNvSpPr>
          <p:nvPr>
            <p:ph idx="1"/>
          </p:nvPr>
        </p:nvSpPr>
        <p:spPr/>
        <p:txBody>
          <a:bodyPr>
            <a:normAutofit fontScale="92500" lnSpcReduction="10000"/>
          </a:bodyPr>
          <a:lstStyle/>
          <a:p>
            <a:endParaRPr lang="fr-FR" dirty="0"/>
          </a:p>
          <a:p>
            <a:r>
              <a:rPr lang="fr-FR" dirty="0" smtClean="0"/>
              <a:t>Les </a:t>
            </a:r>
            <a:r>
              <a:rPr lang="fr-FR" dirty="0"/>
              <a:t>établissements de crédit sont tenus de se doter d’un dispositif interne de </a:t>
            </a:r>
            <a:r>
              <a:rPr lang="fr-FR" dirty="0">
                <a:solidFill>
                  <a:srgbClr val="FF0000"/>
                </a:solidFill>
              </a:rPr>
              <a:t>traitement des réclamations </a:t>
            </a:r>
            <a:r>
              <a:rPr lang="fr-FR" dirty="0"/>
              <a:t>permettant un traitement efficace et transparent des réclamations formulées par leur clientèle.</a:t>
            </a:r>
          </a:p>
          <a:p>
            <a:r>
              <a:rPr lang="fr-FR" dirty="0" smtClean="0"/>
              <a:t>Possibilité </a:t>
            </a:r>
            <a:r>
              <a:rPr lang="fr-FR" dirty="0"/>
              <a:t>de recours à la </a:t>
            </a:r>
            <a:r>
              <a:rPr lang="fr-FR" b="1" dirty="0">
                <a:solidFill>
                  <a:srgbClr val="FF0000"/>
                </a:solidFill>
              </a:rPr>
              <a:t>Médiation bancaire </a:t>
            </a:r>
            <a:r>
              <a:rPr lang="fr-FR" b="1" dirty="0" smtClean="0">
                <a:solidFill>
                  <a:srgbClr val="FF0000"/>
                </a:solidFill>
              </a:rPr>
              <a:t> </a:t>
            </a:r>
            <a:r>
              <a:rPr lang="fr-FR" dirty="0" err="1" smtClean="0"/>
              <a:t>auprés</a:t>
            </a:r>
            <a:r>
              <a:rPr lang="fr-FR" dirty="0" smtClean="0"/>
              <a:t> du  Centre </a:t>
            </a:r>
            <a:r>
              <a:rPr lang="fr-FR" dirty="0"/>
              <a:t>Marocain de Médiation </a:t>
            </a:r>
            <a:r>
              <a:rPr lang="fr-FR" dirty="0" err="1"/>
              <a:t>Bancaire,«CMMB</a:t>
            </a:r>
            <a:r>
              <a:rPr lang="fr-FR" dirty="0"/>
              <a:t>» crée en 2014 qui n’intervient qu’</a:t>
            </a:r>
            <a:r>
              <a:rPr lang="fr-FR" dirty="0">
                <a:solidFill>
                  <a:srgbClr val="0000FF"/>
                </a:solidFill>
              </a:rPr>
              <a:t>après</a:t>
            </a:r>
            <a:r>
              <a:rPr lang="fr-FR" dirty="0"/>
              <a:t> </a:t>
            </a:r>
            <a:r>
              <a:rPr lang="fr-FR" dirty="0">
                <a:solidFill>
                  <a:srgbClr val="0000FF"/>
                </a:solidFill>
              </a:rPr>
              <a:t>épuisement des recours internes </a:t>
            </a:r>
            <a:r>
              <a:rPr lang="fr-FR" dirty="0"/>
              <a:t>au niveau des banques . Le client doit obligatoirement saisir son établissement de crédit du différend qui l’y oppose avant de saisir le CMMB. Ce dispositif est volontaire</a:t>
            </a:r>
          </a:p>
          <a:p>
            <a:r>
              <a:rPr lang="fr-FR" dirty="0"/>
              <a:t>•Le service est gratuit pour un montant maximum de 100 000dhs et payant au delà</a:t>
            </a:r>
          </a:p>
          <a:p>
            <a:endParaRPr lang="fr-FR" dirty="0"/>
          </a:p>
        </p:txBody>
      </p:sp>
    </p:spTree>
    <p:extLst>
      <p:ext uri="{BB962C8B-B14F-4D97-AF65-F5344CB8AC3E}">
        <p14:creationId xmlns:p14="http://schemas.microsoft.com/office/powerpoint/2010/main" val="1208466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Litiges banque –clientèle : </a:t>
            </a:r>
            <a:r>
              <a:rPr lang="fr-FR" dirty="0" smtClean="0"/>
              <a:t/>
            </a:r>
            <a:br>
              <a:rPr lang="fr-FR" dirty="0" smtClean="0"/>
            </a:br>
            <a:r>
              <a:rPr lang="fr-FR" b="1" dirty="0" smtClean="0">
                <a:solidFill>
                  <a:srgbClr val="0000FF"/>
                </a:solidFill>
              </a:rPr>
              <a:t>Recours à Bank al </a:t>
            </a:r>
            <a:r>
              <a:rPr lang="fr-FR" b="1" dirty="0" err="1" smtClean="0">
                <a:solidFill>
                  <a:srgbClr val="0000FF"/>
                </a:solidFill>
              </a:rPr>
              <a:t>Maghrib</a:t>
            </a:r>
            <a:r>
              <a:rPr lang="fr-FR" b="1" dirty="0" smtClean="0">
                <a:solidFill>
                  <a:srgbClr val="0000FF"/>
                </a:solidFill>
              </a:rPr>
              <a:t/>
            </a:r>
            <a:br>
              <a:rPr lang="fr-FR" b="1" dirty="0" smtClean="0">
                <a:solidFill>
                  <a:srgbClr val="0000FF"/>
                </a:solidFill>
              </a:rPr>
            </a:br>
            <a:endParaRPr lang="fr-FR" b="1" dirty="0">
              <a:solidFill>
                <a:srgbClr val="0000FF"/>
              </a:solidFill>
            </a:endParaRPr>
          </a:p>
        </p:txBody>
      </p:sp>
      <p:sp>
        <p:nvSpPr>
          <p:cNvPr id="3" name="Espace réservé du contenu 2"/>
          <p:cNvSpPr>
            <a:spLocks noGrp="1"/>
          </p:cNvSpPr>
          <p:nvPr>
            <p:ph idx="1"/>
          </p:nvPr>
        </p:nvSpPr>
        <p:spPr/>
        <p:txBody>
          <a:bodyPr>
            <a:normAutofit fontScale="92500" lnSpcReduction="10000"/>
          </a:bodyPr>
          <a:lstStyle/>
          <a:p>
            <a:endParaRPr lang="fr-FR" dirty="0"/>
          </a:p>
          <a:p>
            <a:r>
              <a:rPr lang="fr-FR" dirty="0" smtClean="0"/>
              <a:t>Toute </a:t>
            </a:r>
            <a:r>
              <a:rPr lang="fr-FR" dirty="0"/>
              <a:t>personne s’estimant </a:t>
            </a:r>
            <a:r>
              <a:rPr lang="fr-FR" dirty="0">
                <a:solidFill>
                  <a:srgbClr val="0000FF"/>
                </a:solidFill>
              </a:rPr>
              <a:t>lésée</a:t>
            </a:r>
            <a:r>
              <a:rPr lang="fr-FR" dirty="0"/>
              <a:t>, du fait d’un manquement par un établissement de crédit aux </a:t>
            </a:r>
            <a:r>
              <a:rPr lang="fr-FR" dirty="0">
                <a:solidFill>
                  <a:srgbClr val="0000FF"/>
                </a:solidFill>
              </a:rPr>
              <a:t>dispositions de la loi bancaire </a:t>
            </a:r>
            <a:r>
              <a:rPr lang="fr-FR" dirty="0"/>
              <a:t>et des textes pris pour son application, peut </a:t>
            </a:r>
            <a:r>
              <a:rPr lang="fr-FR" dirty="0">
                <a:solidFill>
                  <a:srgbClr val="0000FF"/>
                </a:solidFill>
              </a:rPr>
              <a:t>saisir</a:t>
            </a:r>
            <a:r>
              <a:rPr lang="fr-FR" dirty="0"/>
              <a:t> </a:t>
            </a:r>
            <a:r>
              <a:rPr lang="fr-FR" dirty="0" smtClean="0"/>
              <a:t>BAM qui </a:t>
            </a:r>
            <a:r>
              <a:rPr lang="fr-FR" dirty="0"/>
              <a:t>réservera à sa demande la suite qu’elle jugera appropriée.</a:t>
            </a:r>
          </a:p>
          <a:p>
            <a:r>
              <a:rPr lang="fr-FR" dirty="0"/>
              <a:t>•A cette fin, Bank Al-</a:t>
            </a:r>
            <a:r>
              <a:rPr lang="fr-FR" dirty="0" err="1"/>
              <a:t>Maghribpeut</a:t>
            </a:r>
            <a:r>
              <a:rPr lang="fr-FR" dirty="0"/>
              <a:t> procéder à des contrôles sur place ou demander à l’établissement concerné de lui fournir, dans les délais fixés par ses soins, tous les documents et renseignements qu’elle estime nécessaires pour l’examen de ces demandes.</a:t>
            </a:r>
          </a:p>
          <a:p>
            <a:r>
              <a:rPr lang="fr-FR" dirty="0"/>
              <a:t>•Le plaignant doit adresser à Bank </a:t>
            </a:r>
            <a:r>
              <a:rPr lang="fr-FR" dirty="0" smtClean="0"/>
              <a:t>Al-</a:t>
            </a:r>
            <a:r>
              <a:rPr lang="fr-FR" dirty="0" err="1" smtClean="0"/>
              <a:t>Maghrib</a:t>
            </a:r>
            <a:r>
              <a:rPr lang="fr-FR" dirty="0" smtClean="0"/>
              <a:t> une </a:t>
            </a:r>
            <a:r>
              <a:rPr lang="fr-FR" dirty="0">
                <a:solidFill>
                  <a:srgbClr val="0000FF"/>
                </a:solidFill>
              </a:rPr>
              <a:t>réclamation écrite </a:t>
            </a:r>
            <a:r>
              <a:rPr lang="fr-FR" dirty="0"/>
              <a:t>en sus de tout document justifiant les griefs avancés.</a:t>
            </a:r>
          </a:p>
          <a:p>
            <a:endParaRPr lang="fr-FR" dirty="0"/>
          </a:p>
        </p:txBody>
      </p:sp>
    </p:spTree>
    <p:extLst>
      <p:ext uri="{BB962C8B-B14F-4D97-AF65-F5344CB8AC3E}">
        <p14:creationId xmlns:p14="http://schemas.microsoft.com/office/powerpoint/2010/main" val="2523289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Apports de la loi bancaire 2015</a:t>
            </a:r>
            <a:br>
              <a:rPr lang="fr-FR" b="1" dirty="0">
                <a:solidFill>
                  <a:srgbClr val="FF0000"/>
                </a:solidFill>
              </a:rPr>
            </a:br>
            <a:r>
              <a:rPr lang="fr-FR" sz="3600" b="1" dirty="0" smtClean="0">
                <a:solidFill>
                  <a:srgbClr val="0000FF"/>
                </a:solidFill>
              </a:rPr>
              <a:t>Traitement des difficultés bancaires</a:t>
            </a:r>
            <a:r>
              <a:rPr lang="fr-FR" sz="3600" b="1" dirty="0" smtClean="0"/>
              <a:t/>
            </a:r>
            <a:br>
              <a:rPr lang="fr-FR" sz="3600" b="1" dirty="0" smtClean="0"/>
            </a:br>
            <a:endParaRPr lang="fr-FR" sz="3600" b="1" dirty="0"/>
          </a:p>
        </p:txBody>
      </p:sp>
      <p:sp>
        <p:nvSpPr>
          <p:cNvPr id="3" name="Espace réservé du contenu 2"/>
          <p:cNvSpPr>
            <a:spLocks noGrp="1"/>
          </p:cNvSpPr>
          <p:nvPr>
            <p:ph idx="1"/>
          </p:nvPr>
        </p:nvSpPr>
        <p:spPr/>
        <p:txBody>
          <a:bodyPr>
            <a:normAutofit fontScale="85000" lnSpcReduction="20000"/>
          </a:bodyPr>
          <a:lstStyle/>
          <a:p>
            <a:endParaRPr lang="fr-FR" dirty="0"/>
          </a:p>
          <a:p>
            <a:r>
              <a:rPr lang="fr-FR" dirty="0" smtClean="0"/>
              <a:t>•</a:t>
            </a:r>
            <a:r>
              <a:rPr lang="fr-FR" dirty="0"/>
              <a:t>Lorsque Bank </a:t>
            </a:r>
            <a:r>
              <a:rPr lang="fr-FR" dirty="0" smtClean="0"/>
              <a:t>Al-</a:t>
            </a:r>
            <a:r>
              <a:rPr lang="fr-FR" dirty="0" err="1" smtClean="0"/>
              <a:t>Maghrib</a:t>
            </a:r>
            <a:r>
              <a:rPr lang="fr-FR" dirty="0" smtClean="0"/>
              <a:t> constate </a:t>
            </a:r>
            <a:r>
              <a:rPr lang="fr-FR" dirty="0"/>
              <a:t>que la gestion ou la situation financière d’un établissement de crédit </a:t>
            </a:r>
            <a:r>
              <a:rPr lang="fr-FR" dirty="0">
                <a:solidFill>
                  <a:srgbClr val="0000FF"/>
                </a:solidFill>
              </a:rPr>
              <a:t>n’offrent pas de garanties suffisantes </a:t>
            </a:r>
            <a:r>
              <a:rPr lang="fr-FR" dirty="0"/>
              <a:t>sur le plan de la </a:t>
            </a:r>
            <a:r>
              <a:rPr lang="fr-FR" b="1" dirty="0">
                <a:solidFill>
                  <a:srgbClr val="0000FF"/>
                </a:solidFill>
              </a:rPr>
              <a:t>solvabilité, de la liquidité ou de la rentabilité</a:t>
            </a:r>
            <a:r>
              <a:rPr lang="fr-FR" dirty="0"/>
              <a:t>, ou que son système de </a:t>
            </a:r>
            <a:r>
              <a:rPr lang="fr-FR" dirty="0">
                <a:solidFill>
                  <a:srgbClr val="0000FF"/>
                </a:solidFill>
              </a:rPr>
              <a:t>contrôle</a:t>
            </a:r>
            <a:r>
              <a:rPr lang="fr-FR" dirty="0"/>
              <a:t> </a:t>
            </a:r>
            <a:r>
              <a:rPr lang="fr-FR" b="1" dirty="0">
                <a:solidFill>
                  <a:srgbClr val="0000FF"/>
                </a:solidFill>
              </a:rPr>
              <a:t>interne</a:t>
            </a:r>
            <a:r>
              <a:rPr lang="fr-FR" dirty="0"/>
              <a:t> présente des </a:t>
            </a:r>
            <a:r>
              <a:rPr lang="fr-FR" b="1" dirty="0">
                <a:solidFill>
                  <a:srgbClr val="0000FF"/>
                </a:solidFill>
              </a:rPr>
              <a:t>lacunes graves</a:t>
            </a:r>
            <a:r>
              <a:rPr lang="fr-FR" dirty="0"/>
              <a:t>, elle lui adresse une </a:t>
            </a:r>
            <a:r>
              <a:rPr lang="fr-FR" dirty="0">
                <a:solidFill>
                  <a:srgbClr val="0000FF"/>
                </a:solidFill>
              </a:rPr>
              <a:t>injonction</a:t>
            </a:r>
            <a:r>
              <a:rPr lang="fr-FR" dirty="0"/>
              <a:t> et exige la communication d’un </a:t>
            </a:r>
            <a:r>
              <a:rPr lang="fr-FR" dirty="0">
                <a:solidFill>
                  <a:srgbClr val="FF0000"/>
                </a:solidFill>
              </a:rPr>
              <a:t>plan de redressement </a:t>
            </a:r>
            <a:r>
              <a:rPr lang="fr-FR" dirty="0"/>
              <a:t>et </a:t>
            </a:r>
            <a:r>
              <a:rPr lang="fr-FR" dirty="0">
                <a:solidFill>
                  <a:srgbClr val="FF0000"/>
                </a:solidFill>
              </a:rPr>
              <a:t>l’intervention des actionnaires</a:t>
            </a:r>
            <a:r>
              <a:rPr lang="fr-FR" dirty="0"/>
              <a:t> ayant </a:t>
            </a:r>
            <a:r>
              <a:rPr lang="fr-FR" dirty="0" smtClean="0"/>
              <a:t>+5</a:t>
            </a:r>
            <a:r>
              <a:rPr lang="fr-FR" dirty="0"/>
              <a:t>% du capital de la banque .</a:t>
            </a:r>
          </a:p>
          <a:p>
            <a:r>
              <a:rPr lang="fr-FR" dirty="0"/>
              <a:t>•En cas d’aggravation de la situation de la banque , BAM prendre des </a:t>
            </a:r>
            <a:r>
              <a:rPr lang="fr-FR" dirty="0" smtClean="0"/>
              <a:t>mesures </a:t>
            </a:r>
            <a:r>
              <a:rPr lang="fr-FR" dirty="0"/>
              <a:t>plus radicales notamment :</a:t>
            </a:r>
          </a:p>
          <a:p>
            <a:r>
              <a:rPr lang="fr-FR" dirty="0"/>
              <a:t>•</a:t>
            </a:r>
            <a:r>
              <a:rPr lang="fr-FR" dirty="0">
                <a:solidFill>
                  <a:srgbClr val="FF0000"/>
                </a:solidFill>
              </a:rPr>
              <a:t>Suspension de dirigeants  </a:t>
            </a:r>
            <a:r>
              <a:rPr lang="fr-FR" dirty="0"/>
              <a:t>et nomination d’administrateur provisoire </a:t>
            </a:r>
          </a:p>
          <a:p>
            <a:r>
              <a:rPr lang="fr-FR" dirty="0"/>
              <a:t>•</a:t>
            </a:r>
            <a:r>
              <a:rPr lang="fr-FR" dirty="0">
                <a:solidFill>
                  <a:srgbClr val="FF0000"/>
                </a:solidFill>
              </a:rPr>
              <a:t>Contrôle de l’activité </a:t>
            </a:r>
            <a:r>
              <a:rPr lang="fr-FR" dirty="0"/>
              <a:t>de la banque  (limitation de crédit etc…)</a:t>
            </a:r>
          </a:p>
          <a:p>
            <a:r>
              <a:rPr lang="fr-FR" dirty="0"/>
              <a:t>•</a:t>
            </a:r>
            <a:r>
              <a:rPr lang="fr-FR" dirty="0">
                <a:solidFill>
                  <a:srgbClr val="FF0000"/>
                </a:solidFill>
              </a:rPr>
              <a:t>Retrait d’agrément </a:t>
            </a:r>
            <a:r>
              <a:rPr lang="fr-FR" dirty="0"/>
              <a:t>( liquidation ou préparation de fusion absorption) et mise en jeu de  l’ indemnisation des déposants jusqu’un certain seuil par le fonds de garantie géré par BAM</a:t>
            </a:r>
          </a:p>
          <a:p>
            <a:endParaRPr lang="fr-FR" dirty="0"/>
          </a:p>
        </p:txBody>
      </p:sp>
    </p:spTree>
    <p:extLst>
      <p:ext uri="{BB962C8B-B14F-4D97-AF65-F5344CB8AC3E}">
        <p14:creationId xmlns:p14="http://schemas.microsoft.com/office/powerpoint/2010/main" val="371906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0C0"/>
                </a:solidFill>
              </a:rPr>
              <a:t>Techniques de banque </a:t>
            </a:r>
            <a:r>
              <a:rPr lang="fr-FR" dirty="0" smtClean="0"/>
              <a:t/>
            </a:r>
            <a:br>
              <a:rPr lang="fr-FR" dirty="0" smtClean="0"/>
            </a:br>
            <a:r>
              <a:rPr lang="fr-FR" sz="3100" dirty="0">
                <a:solidFill>
                  <a:srgbClr val="FF0000"/>
                </a:solidFill>
              </a:rPr>
              <a:t>SOMMAIRE</a:t>
            </a:r>
            <a:r>
              <a:rPr lang="fr-FR" dirty="0" smtClean="0"/>
              <a:t> </a:t>
            </a:r>
            <a:endParaRPr lang="fr-FR" dirty="0"/>
          </a:p>
        </p:txBody>
      </p:sp>
      <p:sp>
        <p:nvSpPr>
          <p:cNvPr id="3" name="Espace réservé du contenu 2"/>
          <p:cNvSpPr>
            <a:spLocks noGrp="1"/>
          </p:cNvSpPr>
          <p:nvPr>
            <p:ph idx="1"/>
          </p:nvPr>
        </p:nvSpPr>
        <p:spPr/>
        <p:txBody>
          <a:bodyPr>
            <a:normAutofit/>
          </a:bodyPr>
          <a:lstStyle/>
          <a:p>
            <a:r>
              <a:rPr lang="fr-FR" dirty="0" smtClean="0"/>
              <a:t>Cadre réglementaire et institutionnel  </a:t>
            </a:r>
          </a:p>
          <a:p>
            <a:pPr lvl="1"/>
            <a:r>
              <a:rPr lang="fr-FR" dirty="0" smtClean="0"/>
              <a:t>Loi bancaire 2015</a:t>
            </a:r>
          </a:p>
          <a:p>
            <a:r>
              <a:rPr lang="fr-FR" dirty="0" smtClean="0"/>
              <a:t>Entrée en relation : ouverture de compte</a:t>
            </a:r>
          </a:p>
          <a:p>
            <a:pPr lvl="1"/>
            <a:r>
              <a:rPr lang="fr-FR" dirty="0" smtClean="0"/>
              <a:t>Comptes aux particuliers:</a:t>
            </a:r>
          </a:p>
          <a:p>
            <a:pPr lvl="1"/>
            <a:r>
              <a:rPr lang="fr-FR" dirty="0" smtClean="0"/>
              <a:t>Comptes aux entreprises : règles de fonctionnement </a:t>
            </a:r>
          </a:p>
          <a:p>
            <a:pPr lvl="1"/>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4137494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Apports de la loi bancaire 2015</a:t>
            </a:r>
            <a:br>
              <a:rPr lang="fr-FR" b="1" dirty="0">
                <a:solidFill>
                  <a:srgbClr val="FF0000"/>
                </a:solidFill>
              </a:rPr>
            </a:br>
            <a:r>
              <a:rPr lang="fr-FR" dirty="0" smtClean="0">
                <a:solidFill>
                  <a:srgbClr val="0000FF"/>
                </a:solidFill>
              </a:rPr>
              <a:t>Création de nouveaux </a:t>
            </a:r>
            <a:r>
              <a:rPr lang="fr-FR" dirty="0" err="1" smtClean="0">
                <a:solidFill>
                  <a:srgbClr val="0000FF"/>
                </a:solidFill>
              </a:rPr>
              <a:t>etablissements</a:t>
            </a:r>
            <a:r>
              <a:rPr lang="fr-FR" dirty="0" smtClean="0">
                <a:solidFill>
                  <a:srgbClr val="0000FF"/>
                </a:solidFill>
              </a:rPr>
              <a:t> </a:t>
            </a:r>
            <a:endParaRPr lang="fr-FR" dirty="0">
              <a:solidFill>
                <a:srgbClr val="0000FF"/>
              </a:solidFill>
            </a:endParaRPr>
          </a:p>
        </p:txBody>
      </p:sp>
      <p:sp>
        <p:nvSpPr>
          <p:cNvPr id="3" name="Espace réservé du contenu 2"/>
          <p:cNvSpPr>
            <a:spLocks noGrp="1"/>
          </p:cNvSpPr>
          <p:nvPr>
            <p:ph idx="1"/>
          </p:nvPr>
        </p:nvSpPr>
        <p:spPr/>
        <p:txBody>
          <a:bodyPr>
            <a:normAutofit/>
          </a:bodyPr>
          <a:lstStyle/>
          <a:p>
            <a:endParaRPr lang="fr-FR" dirty="0" smtClean="0"/>
          </a:p>
          <a:p>
            <a:r>
              <a:rPr lang="fr-FR" dirty="0" smtClean="0">
                <a:solidFill>
                  <a:srgbClr val="FF0000"/>
                </a:solidFill>
              </a:rPr>
              <a:t>Etablissements   de paiement  </a:t>
            </a:r>
            <a:r>
              <a:rPr lang="fr-FR" dirty="0" smtClean="0"/>
              <a:t>( paiement digital ,changes etc..)</a:t>
            </a:r>
          </a:p>
          <a:p>
            <a:endParaRPr lang="fr-FR" dirty="0" smtClean="0"/>
          </a:p>
          <a:p>
            <a:r>
              <a:rPr lang="fr-FR" i="1" dirty="0" smtClean="0">
                <a:solidFill>
                  <a:srgbClr val="FF0000"/>
                </a:solidFill>
              </a:rPr>
              <a:t>Banques participatives                                                                                  </a:t>
            </a:r>
            <a:r>
              <a:rPr lang="fr-FR" i="1" dirty="0" smtClean="0"/>
              <a:t>	</a:t>
            </a:r>
            <a:r>
              <a:rPr lang="fr-FR" dirty="0" smtClean="0"/>
              <a:t>Activité </a:t>
            </a:r>
            <a:r>
              <a:rPr lang="fr-FR" dirty="0"/>
              <a:t>conforma à la </a:t>
            </a:r>
            <a:r>
              <a:rPr lang="fr-FR" dirty="0" err="1" smtClean="0">
                <a:solidFill>
                  <a:srgbClr val="0000FF"/>
                </a:solidFill>
              </a:rPr>
              <a:t>chariaa</a:t>
            </a:r>
            <a:r>
              <a:rPr lang="fr-FR" dirty="0" smtClean="0">
                <a:solidFill>
                  <a:srgbClr val="0000FF"/>
                </a:solidFill>
              </a:rPr>
              <a:t> </a:t>
            </a:r>
            <a:r>
              <a:rPr lang="fr-FR" dirty="0" smtClean="0"/>
              <a:t>                                                      	</a:t>
            </a:r>
            <a:r>
              <a:rPr lang="fr-FR" dirty="0" smtClean="0">
                <a:solidFill>
                  <a:srgbClr val="0000FF"/>
                </a:solidFill>
              </a:rPr>
              <a:t>Supervision</a:t>
            </a:r>
            <a:r>
              <a:rPr lang="fr-FR" dirty="0" smtClean="0"/>
              <a:t> </a:t>
            </a:r>
            <a:r>
              <a:rPr lang="fr-FR" dirty="0"/>
              <a:t>par BAM et le conseil des </a:t>
            </a:r>
            <a:r>
              <a:rPr lang="fr-FR" dirty="0" smtClean="0"/>
              <a:t>oulémas                                    	Création </a:t>
            </a:r>
            <a:r>
              <a:rPr lang="fr-FR" dirty="0"/>
              <a:t>de </a:t>
            </a:r>
            <a:r>
              <a:rPr lang="fr-FR" dirty="0">
                <a:solidFill>
                  <a:srgbClr val="0000FF"/>
                </a:solidFill>
              </a:rPr>
              <a:t>banques</a:t>
            </a:r>
            <a:r>
              <a:rPr lang="fr-FR" dirty="0"/>
              <a:t> ou de </a:t>
            </a:r>
            <a:r>
              <a:rPr lang="fr-FR" dirty="0">
                <a:solidFill>
                  <a:srgbClr val="0000FF"/>
                </a:solidFill>
              </a:rPr>
              <a:t>simples fenêtres </a:t>
            </a:r>
            <a:r>
              <a:rPr lang="fr-FR" dirty="0"/>
              <a:t>selon le choix  </a:t>
            </a:r>
          </a:p>
          <a:p>
            <a:endParaRPr lang="fr-FR" dirty="0"/>
          </a:p>
        </p:txBody>
      </p:sp>
    </p:spTree>
    <p:extLst>
      <p:ext uri="{BB962C8B-B14F-4D97-AF65-F5344CB8AC3E}">
        <p14:creationId xmlns:p14="http://schemas.microsoft.com/office/powerpoint/2010/main" val="1463463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1"/>
                </a:solidFill>
              </a:rPr>
              <a:t>Litiges banque –clientèle : </a:t>
            </a:r>
            <a:r>
              <a:rPr lang="fr-FR" b="1" dirty="0" smtClean="0">
                <a:solidFill>
                  <a:srgbClr val="FF0000"/>
                </a:solidFill>
              </a:rPr>
              <a:t/>
            </a:r>
            <a:br>
              <a:rPr lang="fr-FR" b="1" dirty="0" smtClean="0">
                <a:solidFill>
                  <a:srgbClr val="FF0000"/>
                </a:solidFill>
              </a:rPr>
            </a:br>
            <a:r>
              <a:rPr lang="fr-FR" b="1" dirty="0" smtClean="0">
                <a:solidFill>
                  <a:srgbClr val="FF0000"/>
                </a:solidFill>
              </a:rPr>
              <a:t>arrangement à l’amiable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endParaRPr lang="fr-FR" dirty="0"/>
          </a:p>
          <a:p>
            <a:r>
              <a:rPr lang="fr-FR" dirty="0" smtClean="0"/>
              <a:t>Les </a:t>
            </a:r>
            <a:r>
              <a:rPr lang="fr-FR" dirty="0"/>
              <a:t>établissements de crédit sont tenus de se doter d’un dispositif interne de </a:t>
            </a:r>
            <a:r>
              <a:rPr lang="fr-FR" dirty="0">
                <a:solidFill>
                  <a:srgbClr val="FF0000"/>
                </a:solidFill>
              </a:rPr>
              <a:t>traitement des réclamations </a:t>
            </a:r>
            <a:r>
              <a:rPr lang="fr-FR" dirty="0"/>
              <a:t>permettant un traitement efficace et transparent des réclamations formulées par leur clientèle.</a:t>
            </a:r>
          </a:p>
          <a:p>
            <a:r>
              <a:rPr lang="fr-FR" dirty="0" smtClean="0"/>
              <a:t>Possibilité </a:t>
            </a:r>
            <a:r>
              <a:rPr lang="fr-FR" dirty="0"/>
              <a:t>de recours à la </a:t>
            </a:r>
            <a:r>
              <a:rPr lang="fr-FR" b="1" dirty="0">
                <a:solidFill>
                  <a:srgbClr val="FF0000"/>
                </a:solidFill>
              </a:rPr>
              <a:t>Médiation bancaire </a:t>
            </a:r>
            <a:r>
              <a:rPr lang="fr-FR" b="1" dirty="0" smtClean="0">
                <a:solidFill>
                  <a:srgbClr val="FF0000"/>
                </a:solidFill>
              </a:rPr>
              <a:t> </a:t>
            </a:r>
            <a:r>
              <a:rPr lang="fr-FR" dirty="0" err="1" smtClean="0"/>
              <a:t>auprés</a:t>
            </a:r>
            <a:r>
              <a:rPr lang="fr-FR" dirty="0" smtClean="0"/>
              <a:t> du  Centre </a:t>
            </a:r>
            <a:r>
              <a:rPr lang="fr-FR" dirty="0"/>
              <a:t>Marocain de Médiation </a:t>
            </a:r>
            <a:r>
              <a:rPr lang="fr-FR" dirty="0" err="1"/>
              <a:t>Bancaire,«CMMB</a:t>
            </a:r>
            <a:r>
              <a:rPr lang="fr-FR" dirty="0"/>
              <a:t>» crée en 2014 qui n’intervient qu’après épuisement des recours internes au niveau des banques </a:t>
            </a:r>
            <a:r>
              <a:rPr lang="fr-FR" dirty="0" smtClean="0"/>
              <a:t>.</a:t>
            </a:r>
          </a:p>
          <a:p>
            <a:r>
              <a:rPr lang="fr-FR" dirty="0" smtClean="0"/>
              <a:t> </a:t>
            </a:r>
            <a:r>
              <a:rPr lang="fr-FR" dirty="0"/>
              <a:t>Le client doit obligatoirement saisir son établissement de crédit du différend qui l’y oppose avant de saisir le CMMB. Ce dispositif est volontaire</a:t>
            </a:r>
          </a:p>
          <a:p>
            <a:r>
              <a:rPr lang="fr-FR" dirty="0"/>
              <a:t>•Le service est gratuit pour un montant maximum de 100 000dhs et payant au delà</a:t>
            </a:r>
          </a:p>
          <a:p>
            <a:endParaRPr lang="fr-FR" dirty="0"/>
          </a:p>
        </p:txBody>
      </p:sp>
    </p:spTree>
    <p:extLst>
      <p:ext uri="{BB962C8B-B14F-4D97-AF65-F5344CB8AC3E}">
        <p14:creationId xmlns:p14="http://schemas.microsoft.com/office/powerpoint/2010/main" val="1427164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convention de compte </a:t>
            </a:r>
            <a:endParaRPr lang="fr-FR" dirty="0"/>
          </a:p>
        </p:txBody>
      </p:sp>
      <p:sp>
        <p:nvSpPr>
          <p:cNvPr id="3" name="Sous-titre 2"/>
          <p:cNvSpPr>
            <a:spLocks noGrp="1"/>
          </p:cNvSpPr>
          <p:nvPr>
            <p:ph type="subTitle" idx="1"/>
          </p:nvPr>
        </p:nvSpPr>
        <p:spPr/>
        <p:txBody>
          <a:bodyPr/>
          <a:lstStyle/>
          <a:p>
            <a:r>
              <a:rPr lang="fr-FR" dirty="0" smtClean="0"/>
              <a:t>Circulaire BAM  15/W/16  </a:t>
            </a:r>
          </a:p>
          <a:p>
            <a:r>
              <a:rPr lang="fr-FR" dirty="0" smtClean="0"/>
              <a:t>2016</a:t>
            </a:r>
            <a:endParaRPr lang="fr-FR" dirty="0"/>
          </a:p>
        </p:txBody>
      </p:sp>
    </p:spTree>
    <p:extLst>
      <p:ext uri="{BB962C8B-B14F-4D97-AF65-F5344CB8AC3E}">
        <p14:creationId xmlns:p14="http://schemas.microsoft.com/office/powerpoint/2010/main" val="2302659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Convention de compte :</a:t>
            </a:r>
            <a:br>
              <a:rPr lang="fr-FR" dirty="0" smtClean="0"/>
            </a:br>
            <a:r>
              <a:rPr lang="fr-FR" sz="2000" b="1" dirty="0" smtClean="0">
                <a:solidFill>
                  <a:srgbClr val="FF0000"/>
                </a:solidFill>
              </a:rPr>
              <a:t>Appliquée aux nouveaux comptes le 19/09/2019</a:t>
            </a:r>
            <a:br>
              <a:rPr lang="fr-FR" sz="2000" b="1" dirty="0" smtClean="0">
                <a:solidFill>
                  <a:srgbClr val="FF0000"/>
                </a:solidFill>
              </a:rPr>
            </a:br>
            <a:r>
              <a:rPr lang="fr-FR" sz="2000" b="1" dirty="0" smtClean="0">
                <a:solidFill>
                  <a:srgbClr val="0070C0"/>
                </a:solidFill>
              </a:rPr>
              <a:t>Etendue aux anciens dans un délai de 2 ans (10/09/2021)</a:t>
            </a:r>
            <a:endParaRPr lang="fr-FR" sz="2000" b="1" dirty="0">
              <a:solidFill>
                <a:srgbClr val="0070C0"/>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Relation banque client minutieusement encadrée par une convention lors de l’ouverture du compte et précisant :</a:t>
            </a:r>
          </a:p>
          <a:p>
            <a:r>
              <a:rPr lang="fr-FR" dirty="0" smtClean="0"/>
              <a:t>le </a:t>
            </a:r>
            <a:r>
              <a:rPr lang="fr-FR" dirty="0"/>
              <a:t>traitement des données à caractère </a:t>
            </a:r>
            <a:r>
              <a:rPr lang="fr-FR" dirty="0" smtClean="0"/>
              <a:t>personnel</a:t>
            </a:r>
          </a:p>
          <a:p>
            <a:r>
              <a:rPr lang="fr-FR" dirty="0" smtClean="0"/>
              <a:t>l’enregistrement  </a:t>
            </a:r>
            <a:r>
              <a:rPr lang="fr-FR" dirty="0"/>
              <a:t>des entretiens téléphoniques avec la </a:t>
            </a:r>
            <a:r>
              <a:rPr lang="fr-FR" dirty="0" smtClean="0"/>
              <a:t>clientèle</a:t>
            </a:r>
          </a:p>
          <a:p>
            <a:r>
              <a:rPr lang="fr-FR" dirty="0" smtClean="0"/>
              <a:t>la </a:t>
            </a:r>
            <a:r>
              <a:rPr lang="fr-FR" dirty="0"/>
              <a:t>communication d’informations et le secret </a:t>
            </a:r>
            <a:r>
              <a:rPr lang="fr-FR" dirty="0" smtClean="0"/>
              <a:t>professionnel</a:t>
            </a:r>
          </a:p>
          <a:p>
            <a:r>
              <a:rPr lang="fr-FR" dirty="0" smtClean="0"/>
              <a:t>les </a:t>
            </a:r>
            <a:r>
              <a:rPr lang="fr-FR" dirty="0"/>
              <a:t>saisies et avis à tiers détenteur sur les comptes </a:t>
            </a:r>
            <a:r>
              <a:rPr lang="fr-FR" dirty="0" smtClean="0"/>
              <a:t>bancaires</a:t>
            </a:r>
          </a:p>
          <a:p>
            <a:r>
              <a:rPr lang="fr-FR" dirty="0" smtClean="0"/>
              <a:t>le </a:t>
            </a:r>
            <a:r>
              <a:rPr lang="fr-FR" dirty="0"/>
              <a:t>traitement des </a:t>
            </a:r>
            <a:r>
              <a:rPr lang="fr-FR" dirty="0" smtClean="0"/>
              <a:t>réclamations</a:t>
            </a:r>
          </a:p>
          <a:p>
            <a:r>
              <a:rPr lang="fr-FR" dirty="0" smtClean="0"/>
              <a:t> </a:t>
            </a:r>
            <a:r>
              <a:rPr lang="fr-FR" dirty="0"/>
              <a:t>les comptes collectifs, </a:t>
            </a:r>
            <a:r>
              <a:rPr lang="fr-FR" dirty="0" smtClean="0"/>
              <a:t> </a:t>
            </a:r>
            <a:r>
              <a:rPr lang="fr-FR" dirty="0"/>
              <a:t>mandats et </a:t>
            </a:r>
            <a:r>
              <a:rPr lang="fr-FR" dirty="0" smtClean="0"/>
              <a:t>procurations</a:t>
            </a:r>
          </a:p>
          <a:p>
            <a:r>
              <a:rPr lang="fr-FR" dirty="0" smtClean="0"/>
              <a:t>la </a:t>
            </a:r>
            <a:r>
              <a:rPr lang="fr-FR" dirty="0"/>
              <a:t>pluralité et la fusion des </a:t>
            </a:r>
            <a:r>
              <a:rPr lang="fr-FR" dirty="0" smtClean="0"/>
              <a:t>comptes</a:t>
            </a:r>
          </a:p>
          <a:p>
            <a:r>
              <a:rPr lang="fr-FR" dirty="0" smtClean="0"/>
              <a:t>la </a:t>
            </a:r>
            <a:r>
              <a:rPr lang="fr-FR" dirty="0"/>
              <a:t>prescription des opérations </a:t>
            </a:r>
            <a:r>
              <a:rPr lang="fr-FR" dirty="0" smtClean="0"/>
              <a:t>bancaires</a:t>
            </a:r>
          </a:p>
          <a:p>
            <a:r>
              <a:rPr lang="fr-FR" dirty="0" smtClean="0"/>
              <a:t>les </a:t>
            </a:r>
            <a:r>
              <a:rPr lang="fr-FR" dirty="0"/>
              <a:t>délais d’archivage et de </a:t>
            </a:r>
            <a:r>
              <a:rPr lang="fr-FR" dirty="0" smtClean="0"/>
              <a:t>conservation fixé à 10 ans.  </a:t>
            </a:r>
          </a:p>
          <a:p>
            <a:r>
              <a:rPr lang="fr-FR" dirty="0" smtClean="0"/>
              <a:t>La clôture du compte client débiteur   non mouvementé depuis un an                                                                  ( pour éviter le cumul d’</a:t>
            </a:r>
            <a:r>
              <a:rPr lang="fr-FR" dirty="0" err="1" smtClean="0"/>
              <a:t>interets</a:t>
            </a:r>
            <a:r>
              <a:rPr lang="fr-FR" dirty="0" smtClean="0"/>
              <a:t> de retard)</a:t>
            </a:r>
          </a:p>
        </p:txBody>
      </p:sp>
    </p:spTree>
    <p:extLst>
      <p:ext uri="{BB962C8B-B14F-4D97-AF65-F5344CB8AC3E}">
        <p14:creationId xmlns:p14="http://schemas.microsoft.com/office/powerpoint/2010/main" val="4256096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Comptes aux entreprises </a:t>
            </a:r>
            <a:endParaRPr lang="fr-FR" dirty="0"/>
          </a:p>
        </p:txBody>
      </p:sp>
      <p:sp>
        <p:nvSpPr>
          <p:cNvPr id="3" name="Espace réservé du contenu 2"/>
          <p:cNvSpPr>
            <a:spLocks noGrp="1"/>
          </p:cNvSpPr>
          <p:nvPr>
            <p:ph idx="1"/>
          </p:nvPr>
        </p:nvSpPr>
        <p:spPr/>
        <p:txBody>
          <a:bodyPr>
            <a:normAutofit fontScale="92500" lnSpcReduction="20000"/>
          </a:bodyPr>
          <a:lstStyle/>
          <a:p>
            <a:pPr lvl="0"/>
            <a:r>
              <a:rPr lang="fr-FR" dirty="0" smtClean="0"/>
              <a:t>Société </a:t>
            </a:r>
            <a:r>
              <a:rPr lang="fr-FR" dirty="0"/>
              <a:t>en cours de formation</a:t>
            </a:r>
          </a:p>
          <a:p>
            <a:pPr lvl="0"/>
            <a:r>
              <a:rPr lang="fr-FR" dirty="0"/>
              <a:t>Société anonyme</a:t>
            </a:r>
          </a:p>
          <a:p>
            <a:pPr lvl="0"/>
            <a:r>
              <a:rPr lang="fr-FR" dirty="0"/>
              <a:t>Société à responsabilité limitée</a:t>
            </a:r>
          </a:p>
          <a:p>
            <a:pPr lvl="0"/>
            <a:r>
              <a:rPr lang="fr-FR" dirty="0"/>
              <a:t>Société en nom collectif</a:t>
            </a:r>
          </a:p>
          <a:p>
            <a:pPr lvl="0"/>
            <a:r>
              <a:rPr lang="fr-FR" dirty="0"/>
              <a:t>Société en commandite simple</a:t>
            </a:r>
          </a:p>
          <a:p>
            <a:pPr lvl="0"/>
            <a:r>
              <a:rPr lang="fr-FR" dirty="0"/>
              <a:t>Société en commandite par actions</a:t>
            </a:r>
          </a:p>
          <a:p>
            <a:pPr lvl="0"/>
            <a:r>
              <a:rPr lang="fr-FR" dirty="0"/>
              <a:t>Société civile</a:t>
            </a:r>
          </a:p>
          <a:p>
            <a:pPr lvl="0"/>
            <a:r>
              <a:rPr lang="fr-FR" dirty="0"/>
              <a:t>Etablissement public</a:t>
            </a:r>
          </a:p>
          <a:p>
            <a:pPr lvl="0"/>
            <a:r>
              <a:rPr lang="fr-FR" dirty="0"/>
              <a:t>Groupement d’intérêt économique et public</a:t>
            </a:r>
          </a:p>
          <a:p>
            <a:pPr lvl="0"/>
            <a:r>
              <a:rPr lang="fr-FR" dirty="0"/>
              <a:t>Groupement d’intérêt Société étrangère</a:t>
            </a:r>
          </a:p>
          <a:p>
            <a:endParaRPr lang="fr-FR" dirty="0"/>
          </a:p>
        </p:txBody>
      </p:sp>
    </p:spTree>
    <p:extLst>
      <p:ext uri="{BB962C8B-B14F-4D97-AF65-F5344CB8AC3E}">
        <p14:creationId xmlns:p14="http://schemas.microsoft.com/office/powerpoint/2010/main" val="2512047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Gestion des moyens de paiements</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Les </a:t>
            </a:r>
            <a:r>
              <a:rPr lang="fr-FR" dirty="0"/>
              <a:t>moyens de paiement scripturaux éligibles au </a:t>
            </a:r>
            <a:r>
              <a:rPr lang="fr-FR" b="1" dirty="0"/>
              <a:t>SIMT</a:t>
            </a:r>
            <a:r>
              <a:rPr lang="fr-FR" dirty="0"/>
              <a:t> sont : les chèques, la lettre de change normalisée (</a:t>
            </a:r>
            <a:r>
              <a:rPr lang="fr-FR" i="1" dirty="0"/>
              <a:t>LCN</a:t>
            </a:r>
            <a:r>
              <a:rPr lang="fr-FR" dirty="0"/>
              <a:t>), les virements et  les avis de prélèvement.</a:t>
            </a:r>
          </a:p>
          <a:p>
            <a:endParaRPr lang="fr-FR" dirty="0"/>
          </a:p>
        </p:txBody>
      </p:sp>
    </p:spTree>
    <p:extLst>
      <p:ext uri="{BB962C8B-B14F-4D97-AF65-F5344CB8AC3E}">
        <p14:creationId xmlns:p14="http://schemas.microsoft.com/office/powerpoint/2010/main" val="4037635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chèque</a:t>
            </a:r>
            <a:br>
              <a:rPr lang="fr-FR" dirty="0" smtClean="0"/>
            </a:br>
            <a:r>
              <a:rPr lang="fr-FR" sz="2400" b="1" dirty="0" smtClean="0">
                <a:solidFill>
                  <a:srgbClr val="FF0000"/>
                </a:solidFill>
              </a:rPr>
              <a:t>Délai de validité </a:t>
            </a:r>
            <a:endParaRPr lang="fr-FR" dirty="0"/>
          </a:p>
        </p:txBody>
      </p:sp>
      <p:sp>
        <p:nvSpPr>
          <p:cNvPr id="3" name="Espace réservé du contenu 2"/>
          <p:cNvSpPr>
            <a:spLocks noGrp="1"/>
          </p:cNvSpPr>
          <p:nvPr>
            <p:ph idx="1"/>
          </p:nvPr>
        </p:nvSpPr>
        <p:spPr/>
        <p:txBody>
          <a:bodyPr/>
          <a:lstStyle/>
          <a:p>
            <a:r>
              <a:rPr lang="fr-FR" b="1" dirty="0" smtClean="0">
                <a:solidFill>
                  <a:srgbClr val="FF0000"/>
                </a:solidFill>
              </a:rPr>
              <a:t>Un </a:t>
            </a:r>
            <a:r>
              <a:rPr lang="fr-FR" b="1" dirty="0">
                <a:solidFill>
                  <a:srgbClr val="FF0000"/>
                </a:solidFill>
              </a:rPr>
              <a:t>an </a:t>
            </a:r>
            <a:r>
              <a:rPr lang="fr-FR" b="1" dirty="0"/>
              <a:t>à partir de l’expiration du délai de</a:t>
            </a:r>
            <a:r>
              <a:rPr lang="fr-FR" dirty="0"/>
              <a:t> </a:t>
            </a:r>
            <a:r>
              <a:rPr lang="fr-FR" b="1" dirty="0"/>
              <a:t>présentation </a:t>
            </a:r>
            <a:r>
              <a:rPr lang="fr-FR" dirty="0"/>
              <a:t>(article 295 du code de commerce). Au delà de ce délai, la banque </a:t>
            </a:r>
            <a:r>
              <a:rPr lang="fr-FR" dirty="0">
                <a:solidFill>
                  <a:srgbClr val="FF0000"/>
                </a:solidFill>
              </a:rPr>
              <a:t>peut refuser </a:t>
            </a:r>
            <a:r>
              <a:rPr lang="fr-FR" dirty="0"/>
              <a:t>le paiement du </a:t>
            </a:r>
            <a:r>
              <a:rPr lang="fr-FR" dirty="0" smtClean="0"/>
              <a:t>chèque, </a:t>
            </a:r>
            <a:r>
              <a:rPr lang="fr-FR" dirty="0"/>
              <a:t>la créance n’est pas éteinte et le porteur conserve un recours contre le </a:t>
            </a:r>
            <a:r>
              <a:rPr lang="fr-FR" dirty="0" smtClean="0"/>
              <a:t>signataire. </a:t>
            </a:r>
          </a:p>
          <a:p>
            <a:r>
              <a:rPr lang="fr-FR" dirty="0" smtClean="0"/>
              <a:t>Le chèque est alors assimilé à une </a:t>
            </a:r>
            <a:r>
              <a:rPr lang="fr-FR" dirty="0" smtClean="0">
                <a:solidFill>
                  <a:srgbClr val="FF0000"/>
                </a:solidFill>
              </a:rPr>
              <a:t>reconnaissance de dette.</a:t>
            </a:r>
            <a:r>
              <a:rPr lang="fr-FR" dirty="0">
                <a:solidFill>
                  <a:srgbClr val="FF0000"/>
                </a:solidFill>
              </a:rPr>
              <a:t>    </a:t>
            </a:r>
          </a:p>
          <a:p>
            <a:endParaRPr lang="fr-FR" dirty="0"/>
          </a:p>
        </p:txBody>
      </p:sp>
    </p:spTree>
    <p:extLst>
      <p:ext uri="{BB962C8B-B14F-4D97-AF65-F5344CB8AC3E}">
        <p14:creationId xmlns:p14="http://schemas.microsoft.com/office/powerpoint/2010/main" val="3557155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0070C0"/>
                </a:solidFill>
              </a:rPr>
              <a:t>Le chèque</a:t>
            </a:r>
            <a:br>
              <a:rPr lang="fr-FR" sz="3200" b="1" dirty="0" smtClean="0">
                <a:solidFill>
                  <a:srgbClr val="0070C0"/>
                </a:solidFill>
              </a:rPr>
            </a:br>
            <a:r>
              <a:rPr lang="fr-FR" sz="3200" b="1" i="1" dirty="0" smtClean="0">
                <a:solidFill>
                  <a:srgbClr val="FF0000"/>
                </a:solidFill>
              </a:rPr>
              <a:t>Opposition au paiement </a:t>
            </a:r>
            <a:endParaRPr lang="fr-FR" sz="3200" i="1"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solidFill>
                  <a:srgbClr val="0070C0"/>
                </a:solidFill>
              </a:rPr>
              <a:t>Le </a:t>
            </a:r>
            <a:r>
              <a:rPr lang="fr-FR" dirty="0">
                <a:solidFill>
                  <a:srgbClr val="0070C0"/>
                </a:solidFill>
              </a:rPr>
              <a:t>tireur </a:t>
            </a:r>
            <a:r>
              <a:rPr lang="fr-FR" dirty="0"/>
              <a:t>ne peut faire opposition au paiement du chèque, et donc empêcher le paiement du chèque remis à son </a:t>
            </a:r>
            <a:r>
              <a:rPr lang="fr-FR" dirty="0" smtClean="0"/>
              <a:t>créancier,                             que </a:t>
            </a:r>
            <a:r>
              <a:rPr lang="fr-FR" dirty="0"/>
              <a:t>dans </a:t>
            </a:r>
            <a:r>
              <a:rPr lang="fr-FR" dirty="0" smtClean="0"/>
              <a:t>4 </a:t>
            </a:r>
            <a:r>
              <a:rPr lang="fr-FR" dirty="0"/>
              <a:t>cas suivants </a:t>
            </a:r>
            <a:r>
              <a:rPr lang="fr-FR" sz="1500" dirty="0"/>
              <a:t>(</a:t>
            </a:r>
            <a:r>
              <a:rPr lang="fr-FR" sz="1500" dirty="0" smtClean="0"/>
              <a:t>art </a:t>
            </a:r>
            <a:r>
              <a:rPr lang="fr-FR" sz="1500" dirty="0"/>
              <a:t>271 du code de commerce) </a:t>
            </a:r>
            <a:r>
              <a:rPr lang="fr-FR" sz="1500" dirty="0" smtClean="0"/>
              <a:t>         :                                                         .</a:t>
            </a:r>
            <a:r>
              <a:rPr lang="fr-FR" dirty="0"/>
              <a:t> </a:t>
            </a:r>
            <a:r>
              <a:rPr lang="fr-FR" dirty="0" smtClean="0"/>
              <a:t>                     </a:t>
            </a:r>
            <a:r>
              <a:rPr lang="fr-FR" dirty="0"/>
              <a:t>   </a:t>
            </a:r>
            <a:r>
              <a:rPr lang="fr-FR" dirty="0" smtClean="0"/>
              <a:t>    Perte ou vol du </a:t>
            </a:r>
            <a:r>
              <a:rPr lang="fr-FR" dirty="0"/>
              <a:t>chèque ;</a:t>
            </a:r>
            <a:br>
              <a:rPr lang="fr-FR" dirty="0"/>
            </a:br>
            <a:r>
              <a:rPr lang="fr-FR" dirty="0" smtClean="0"/>
              <a:t>                              Utilisation </a:t>
            </a:r>
            <a:r>
              <a:rPr lang="fr-FR" dirty="0"/>
              <a:t>frauduleuse du chèque ;</a:t>
            </a:r>
            <a:br>
              <a:rPr lang="fr-FR" dirty="0"/>
            </a:br>
            <a:r>
              <a:rPr lang="fr-FR" dirty="0" smtClean="0"/>
              <a:t>                               Falsification </a:t>
            </a:r>
            <a:r>
              <a:rPr lang="fr-FR" dirty="0"/>
              <a:t>du chèque </a:t>
            </a:r>
            <a:r>
              <a:rPr lang="fr-FR" dirty="0" smtClean="0"/>
              <a:t>;                                               				liquidation judiciaire du porteur du chèque</a:t>
            </a:r>
          </a:p>
          <a:p>
            <a:r>
              <a:rPr lang="fr-FR" dirty="0" smtClean="0"/>
              <a:t>l’opposition </a:t>
            </a:r>
            <a:r>
              <a:rPr lang="fr-FR" dirty="0"/>
              <a:t>doit être faite immédiatement par le tireur, et formulée par </a:t>
            </a:r>
            <a:r>
              <a:rPr lang="fr-FR" dirty="0" smtClean="0"/>
              <a:t>écrit  </a:t>
            </a:r>
            <a:r>
              <a:rPr lang="fr-FR" dirty="0"/>
              <a:t>et justifiée par toute déclaration officielle. </a:t>
            </a:r>
          </a:p>
        </p:txBody>
      </p:sp>
    </p:spTree>
    <p:extLst>
      <p:ext uri="{BB962C8B-B14F-4D97-AF65-F5344CB8AC3E}">
        <p14:creationId xmlns:p14="http://schemas.microsoft.com/office/powerpoint/2010/main" val="78153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Gestion des moyens de paiements</a:t>
            </a:r>
            <a:r>
              <a:rPr lang="fr-FR" dirty="0" smtClean="0"/>
              <a:t/>
            </a:r>
            <a:br>
              <a:rPr lang="fr-FR" dirty="0" smtClean="0"/>
            </a:br>
            <a:r>
              <a:rPr lang="fr-FR" dirty="0" smtClean="0">
                <a:solidFill>
                  <a:srgbClr val="002060"/>
                </a:solidFill>
              </a:rPr>
              <a:t>Règlementation du chèque</a:t>
            </a:r>
            <a:endParaRPr lang="fr-FR" dirty="0">
              <a:solidFill>
                <a:srgbClr val="002060"/>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Moyen de paiement à vue , la provision doit être disponible, préalable et suffisante </a:t>
            </a:r>
          </a:p>
          <a:p>
            <a:r>
              <a:rPr lang="fr-FR" sz="3000" dirty="0" smtClean="0"/>
              <a:t>Amende pécuniaire en cas d’incident  </a:t>
            </a:r>
            <a:r>
              <a:rPr lang="fr-FR" sz="3000" dirty="0"/>
              <a:t>prévue à l'article 314 du code de </a:t>
            </a:r>
            <a:r>
              <a:rPr lang="fr-FR" sz="3000" dirty="0" smtClean="0"/>
              <a:t>commerce en % du montant du chèque:</a:t>
            </a:r>
            <a:r>
              <a:rPr lang="fr-FR" b="1" dirty="0" smtClean="0"/>
              <a:t>                                                                                                                                                      </a:t>
            </a:r>
            <a:r>
              <a:rPr lang="fr-FR" dirty="0" smtClean="0"/>
              <a:t>-</a:t>
            </a:r>
            <a:r>
              <a:rPr lang="fr-FR" b="1" dirty="0" smtClean="0"/>
              <a:t>5</a:t>
            </a:r>
            <a:r>
              <a:rPr lang="fr-FR" b="1" dirty="0"/>
              <a:t>%</a:t>
            </a:r>
            <a:r>
              <a:rPr lang="fr-FR" dirty="0"/>
              <a:t> </a:t>
            </a:r>
            <a:r>
              <a:rPr lang="fr-FR" dirty="0" smtClean="0"/>
              <a:t>à la </a:t>
            </a:r>
            <a:r>
              <a:rPr lang="fr-FR" dirty="0"/>
              <a:t>première injonction </a:t>
            </a:r>
            <a:r>
              <a:rPr lang="fr-FR" dirty="0" smtClean="0"/>
              <a:t>                                                                                                                               -</a:t>
            </a:r>
            <a:r>
              <a:rPr lang="fr-FR" b="1" dirty="0" smtClean="0"/>
              <a:t>10%</a:t>
            </a:r>
            <a:r>
              <a:rPr lang="fr-FR" dirty="0" smtClean="0"/>
              <a:t> à la seconde injonction                                                                                                                             -</a:t>
            </a:r>
            <a:r>
              <a:rPr lang="fr-FR" dirty="0"/>
              <a:t> </a:t>
            </a:r>
            <a:r>
              <a:rPr lang="fr-FR" b="1" dirty="0" smtClean="0"/>
              <a:t>20%</a:t>
            </a:r>
            <a:r>
              <a:rPr lang="fr-FR" dirty="0"/>
              <a:t> </a:t>
            </a:r>
            <a:r>
              <a:rPr lang="fr-FR" dirty="0" smtClean="0"/>
              <a:t>aux injonctions suivantes </a:t>
            </a:r>
          </a:p>
          <a:p>
            <a:r>
              <a:rPr lang="fr-FR" dirty="0" smtClean="0"/>
              <a:t>Interdiction de chéquiers pendant 10 ans en cas de non régularisation des incidents dans les délais légaux </a:t>
            </a:r>
          </a:p>
          <a:p>
            <a:r>
              <a:rPr lang="fr-FR" b="1" dirty="0" smtClean="0">
                <a:solidFill>
                  <a:srgbClr val="FF0000"/>
                </a:solidFill>
              </a:rPr>
              <a:t>Amnistie </a:t>
            </a:r>
            <a:r>
              <a:rPr lang="fr-FR" dirty="0" smtClean="0"/>
              <a:t>prévue  par la loi de finances 2020 pour </a:t>
            </a:r>
            <a:r>
              <a:rPr lang="fr-FR" dirty="0" smtClean="0">
                <a:solidFill>
                  <a:srgbClr val="FF0000"/>
                </a:solidFill>
              </a:rPr>
              <a:t>restaurer la confiance </a:t>
            </a:r>
            <a:r>
              <a:rPr lang="fr-FR" dirty="0" smtClean="0"/>
              <a:t>au sein des affaires </a:t>
            </a:r>
            <a:r>
              <a:rPr lang="fr-FR" dirty="0"/>
              <a:t>chèques présentés au paiement au maximum à la date du 31 décembre </a:t>
            </a:r>
            <a:r>
              <a:rPr lang="fr-FR" dirty="0" smtClean="0"/>
              <a:t>2019                                                                  soit :  </a:t>
            </a:r>
            <a:r>
              <a:rPr lang="fr-FR" dirty="0"/>
              <a:t> </a:t>
            </a:r>
            <a:r>
              <a:rPr lang="fr-FR" b="1" dirty="0" smtClean="0">
                <a:solidFill>
                  <a:srgbClr val="FF0000"/>
                </a:solidFill>
              </a:rPr>
              <a:t>contribution libératoire à 1,5% </a:t>
            </a:r>
            <a:r>
              <a:rPr lang="fr-FR" b="1" dirty="0" smtClean="0"/>
              <a:t>du </a:t>
            </a:r>
            <a:r>
              <a:rPr lang="fr-FR" b="1" dirty="0"/>
              <a:t>montant du chèque ou des chèques</a:t>
            </a:r>
            <a:r>
              <a:rPr lang="fr-FR" dirty="0"/>
              <a:t> </a:t>
            </a:r>
            <a:r>
              <a:rPr lang="fr-FR" dirty="0" smtClean="0"/>
              <a:t>payable en 2020 plafonnée à</a:t>
            </a:r>
            <a:r>
              <a:rPr lang="fr-FR" b="1" dirty="0" smtClean="0"/>
              <a:t> </a:t>
            </a:r>
            <a:r>
              <a:rPr lang="fr-FR" b="1" dirty="0" smtClean="0">
                <a:solidFill>
                  <a:srgbClr val="FF0000"/>
                </a:solidFill>
              </a:rPr>
              <a:t>10.000 </a:t>
            </a:r>
            <a:r>
              <a:rPr lang="fr-FR" b="1" dirty="0">
                <a:solidFill>
                  <a:srgbClr val="FF0000"/>
                </a:solidFill>
              </a:rPr>
              <a:t>DH </a:t>
            </a:r>
            <a:r>
              <a:rPr lang="fr-FR" b="1" dirty="0"/>
              <a:t>pour les personnes physiques et </a:t>
            </a:r>
            <a:r>
              <a:rPr lang="fr-FR" b="1" dirty="0">
                <a:solidFill>
                  <a:srgbClr val="FF0000"/>
                </a:solidFill>
              </a:rPr>
              <a:t>50.000 DH </a:t>
            </a:r>
            <a:r>
              <a:rPr lang="fr-FR" b="1" dirty="0"/>
              <a:t>pour les personnes morales</a:t>
            </a:r>
            <a:r>
              <a:rPr lang="fr-FR" dirty="0"/>
              <a:t> </a:t>
            </a:r>
            <a:r>
              <a:rPr lang="fr-FR" dirty="0" smtClean="0"/>
              <a:t>.</a:t>
            </a:r>
            <a:endParaRPr lang="fr-FR" dirty="0"/>
          </a:p>
          <a:p>
            <a:endParaRPr lang="fr-FR" dirty="0" smtClean="0"/>
          </a:p>
          <a:p>
            <a:endParaRPr lang="fr-FR" dirty="0" smtClean="0"/>
          </a:p>
          <a:p>
            <a:r>
              <a:rPr lang="fr-FR" dirty="0" smtClean="0"/>
              <a:t>                                                 </a:t>
            </a:r>
            <a:endParaRPr lang="fr-FR" dirty="0"/>
          </a:p>
        </p:txBody>
      </p:sp>
    </p:spTree>
    <p:extLst>
      <p:ext uri="{BB962C8B-B14F-4D97-AF65-F5344CB8AC3E}">
        <p14:creationId xmlns:p14="http://schemas.microsoft.com/office/powerpoint/2010/main" val="399164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chèque</a:t>
            </a:r>
            <a:br>
              <a:rPr lang="fr-FR" dirty="0" smtClean="0"/>
            </a:br>
            <a:r>
              <a:rPr lang="fr-FR" b="1" i="1" dirty="0" smtClean="0">
                <a:solidFill>
                  <a:srgbClr val="FF0000"/>
                </a:solidFill>
              </a:rPr>
              <a:t>délais légaux</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solidFill>
                  <a:srgbClr val="FF0000"/>
                </a:solidFill>
              </a:rPr>
              <a:t>Délai de présentation </a:t>
            </a:r>
            <a:r>
              <a:rPr lang="fr-FR" dirty="0" smtClean="0"/>
              <a:t>:   20jours  à partir de la date d’</a:t>
            </a:r>
            <a:r>
              <a:rPr lang="fr-FR" dirty="0" err="1" smtClean="0"/>
              <a:t>emission</a:t>
            </a:r>
            <a:r>
              <a:rPr lang="fr-FR" dirty="0" smtClean="0"/>
              <a:t> afin de conserver les droits de recours à l’encontre des tiers garants (notamment les endosseurs) (</a:t>
            </a:r>
            <a:r>
              <a:rPr lang="fr-FR" dirty="0"/>
              <a:t>art 268CC</a:t>
            </a:r>
            <a:r>
              <a:rPr lang="fr-FR" dirty="0" smtClean="0"/>
              <a:t>).</a:t>
            </a:r>
            <a:r>
              <a:rPr lang="fr-FR" dirty="0"/>
              <a:t>    </a:t>
            </a:r>
          </a:p>
          <a:p>
            <a:r>
              <a:rPr lang="fr-FR" dirty="0"/>
              <a:t> </a:t>
            </a:r>
            <a:r>
              <a:rPr lang="fr-FR" dirty="0" smtClean="0"/>
              <a:t>La provision pour chèque certifié  n’</a:t>
            </a:r>
            <a:r>
              <a:rPr lang="fr-FR" dirty="0" err="1" smtClean="0"/>
              <a:t>etant</a:t>
            </a:r>
            <a:r>
              <a:rPr lang="fr-FR" dirty="0" smtClean="0"/>
              <a:t> bloquée que durant le délai  </a:t>
            </a:r>
            <a:r>
              <a:rPr lang="fr-FR" dirty="0"/>
              <a:t>de présentation</a:t>
            </a:r>
            <a:r>
              <a:rPr lang="fr-FR" dirty="0" smtClean="0"/>
              <a:t>), quoique le </a:t>
            </a:r>
            <a:r>
              <a:rPr lang="fr-FR" dirty="0"/>
              <a:t>tiré doit payer même après l’expiration du délai de présentation (art 271cc</a:t>
            </a:r>
            <a:r>
              <a:rPr lang="fr-FR" dirty="0" smtClean="0"/>
              <a:t>). </a:t>
            </a:r>
          </a:p>
          <a:p>
            <a:r>
              <a:rPr lang="fr-FR" dirty="0" smtClean="0">
                <a:solidFill>
                  <a:srgbClr val="FF0000"/>
                </a:solidFill>
              </a:rPr>
              <a:t>Délai</a:t>
            </a:r>
            <a:r>
              <a:rPr lang="fr-FR" dirty="0">
                <a:solidFill>
                  <a:srgbClr val="FF0000"/>
                </a:solidFill>
              </a:rPr>
              <a:t>  </a:t>
            </a:r>
            <a:r>
              <a:rPr lang="fr-FR" dirty="0" smtClean="0">
                <a:solidFill>
                  <a:srgbClr val="FF0000"/>
                </a:solidFill>
              </a:rPr>
              <a:t> de protêt</a:t>
            </a:r>
            <a:r>
              <a:rPr lang="fr-FR" dirty="0"/>
              <a:t>  </a:t>
            </a:r>
            <a:r>
              <a:rPr lang="fr-FR" dirty="0" smtClean="0"/>
              <a:t>identique au délai</a:t>
            </a:r>
            <a:r>
              <a:rPr lang="fr-FR" i="1" dirty="0" smtClean="0"/>
              <a:t> de présentation</a:t>
            </a:r>
            <a:r>
              <a:rPr lang="fr-FR" b="1" i="1" dirty="0"/>
              <a:t> </a:t>
            </a:r>
            <a:r>
              <a:rPr lang="fr-FR" b="1" i="1" dirty="0" smtClean="0"/>
              <a:t>afin </a:t>
            </a:r>
            <a:r>
              <a:rPr lang="fr-FR" b="1" i="1" dirty="0"/>
              <a:t>  </a:t>
            </a:r>
            <a:r>
              <a:rPr lang="fr-FR" dirty="0" smtClean="0">
                <a:solidFill>
                  <a:srgbClr val="FF0000"/>
                </a:solidFill>
              </a:rPr>
              <a:t>conserver</a:t>
            </a:r>
            <a:r>
              <a:rPr lang="fr-FR" dirty="0" smtClean="0"/>
              <a:t> les </a:t>
            </a:r>
            <a:r>
              <a:rPr lang="fr-FR" dirty="0">
                <a:solidFill>
                  <a:srgbClr val="FF0000"/>
                </a:solidFill>
              </a:rPr>
              <a:t>droits de recours cambiaires </a:t>
            </a:r>
            <a:r>
              <a:rPr lang="fr-FR" dirty="0"/>
              <a:t>contre le tireur ou endossataires.</a:t>
            </a:r>
            <a:r>
              <a:rPr lang="fr-FR" b="1" i="1" dirty="0"/>
              <a:t> </a:t>
            </a:r>
            <a:endParaRPr lang="fr-FR" b="1" i="1" dirty="0" smtClean="0"/>
          </a:p>
          <a:p>
            <a:r>
              <a:rPr lang="fr-FR" dirty="0" smtClean="0"/>
              <a:t>Si </a:t>
            </a:r>
            <a:r>
              <a:rPr lang="fr-FR" dirty="0"/>
              <a:t>par ailleurs le bénéficiaire n’a pas établi le protêt dans le délai de présentation, il est considéré comme porteur </a:t>
            </a:r>
            <a:r>
              <a:rPr lang="fr-FR" dirty="0" smtClean="0"/>
              <a:t>négligeant </a:t>
            </a:r>
            <a:r>
              <a:rPr lang="fr-FR" dirty="0"/>
              <a:t>et perd ainsi ses recours cambiaires</a:t>
            </a:r>
          </a:p>
          <a:p>
            <a:endParaRPr lang="fr-FR" dirty="0"/>
          </a:p>
        </p:txBody>
      </p:sp>
    </p:spTree>
    <p:extLst>
      <p:ext uri="{BB962C8B-B14F-4D97-AF65-F5344CB8AC3E}">
        <p14:creationId xmlns:p14="http://schemas.microsoft.com/office/powerpoint/2010/main" val="262585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rPr>
              <a:t>Techniques de banque </a:t>
            </a:r>
            <a:r>
              <a:rPr lang="fr-FR" dirty="0" smtClean="0"/>
              <a:t/>
            </a:r>
            <a:br>
              <a:rPr lang="fr-FR" dirty="0" smtClean="0"/>
            </a:br>
            <a:r>
              <a:rPr lang="fr-FR" sz="3200" dirty="0">
                <a:solidFill>
                  <a:srgbClr val="FF0000"/>
                </a:solidFill>
              </a:rPr>
              <a:t>Offre de produits aux </a:t>
            </a:r>
            <a:r>
              <a:rPr lang="fr-FR" sz="3200" dirty="0" smtClean="0">
                <a:solidFill>
                  <a:srgbClr val="FF0000"/>
                </a:solidFill>
              </a:rPr>
              <a:t>particuliers</a:t>
            </a:r>
            <a:br>
              <a:rPr lang="fr-FR" sz="3200" dirty="0" smtClean="0">
                <a:solidFill>
                  <a:srgbClr val="FF0000"/>
                </a:solidFill>
              </a:rPr>
            </a:br>
            <a:r>
              <a:rPr lang="fr-FR" sz="3200" dirty="0" smtClean="0">
                <a:solidFill>
                  <a:srgbClr val="FF0000"/>
                </a:solidFill>
              </a:rPr>
              <a:t>Banques commerciales/Banques participatives </a:t>
            </a:r>
            <a:endParaRPr lang="fr-FR" sz="3200" dirty="0">
              <a:solidFill>
                <a:srgbClr val="FF0000"/>
              </a:solidFill>
            </a:endParaRPr>
          </a:p>
        </p:txBody>
      </p:sp>
      <p:sp>
        <p:nvSpPr>
          <p:cNvPr id="3" name="Espace réservé du contenu 2"/>
          <p:cNvSpPr>
            <a:spLocks noGrp="1"/>
          </p:cNvSpPr>
          <p:nvPr>
            <p:ph idx="1"/>
          </p:nvPr>
        </p:nvSpPr>
        <p:spPr/>
        <p:txBody>
          <a:bodyPr>
            <a:normAutofit/>
          </a:bodyPr>
          <a:lstStyle/>
          <a:p>
            <a:pPr lvl="1"/>
            <a:r>
              <a:rPr lang="fr-FR" dirty="0" smtClean="0"/>
              <a:t>Produits </a:t>
            </a:r>
            <a:r>
              <a:rPr lang="fr-FR" dirty="0" smtClean="0"/>
              <a:t>d épargne</a:t>
            </a:r>
          </a:p>
          <a:p>
            <a:pPr lvl="1"/>
            <a:r>
              <a:rPr lang="fr-FR" dirty="0" smtClean="0"/>
              <a:t>Produits d’assurance </a:t>
            </a:r>
          </a:p>
          <a:p>
            <a:pPr lvl="1"/>
            <a:r>
              <a:rPr lang="fr-FR" dirty="0" smtClean="0"/>
              <a:t>Produits de financement</a:t>
            </a:r>
          </a:p>
          <a:p>
            <a:endParaRPr lang="fr-FR" dirty="0"/>
          </a:p>
        </p:txBody>
      </p:sp>
    </p:spTree>
    <p:extLst>
      <p:ext uri="{BB962C8B-B14F-4D97-AF65-F5344CB8AC3E}">
        <p14:creationId xmlns:p14="http://schemas.microsoft.com/office/powerpoint/2010/main" val="69252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 </a:t>
            </a:r>
            <a:r>
              <a:rPr lang="fr-FR" b="1" dirty="0">
                <a:solidFill>
                  <a:srgbClr val="FF0000"/>
                </a:solidFill>
              </a:rPr>
              <a:t>Gestion des moyens de paiements</a:t>
            </a:r>
            <a:r>
              <a:rPr lang="fr-FR" dirty="0"/>
              <a:t/>
            </a:r>
            <a:br>
              <a:rPr lang="fr-FR" dirty="0"/>
            </a:br>
            <a:r>
              <a:rPr lang="fr-FR" dirty="0">
                <a:solidFill>
                  <a:srgbClr val="002060"/>
                </a:solidFill>
              </a:rPr>
              <a:t>Règlementation de la </a:t>
            </a:r>
            <a:r>
              <a:rPr lang="fr-FR" dirty="0" smtClean="0">
                <a:solidFill>
                  <a:srgbClr val="002060"/>
                </a:solidFill>
              </a:rPr>
              <a:t>LCN</a:t>
            </a:r>
            <a:endParaRPr lang="fr-FR"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Effet </a:t>
            </a:r>
            <a:r>
              <a:rPr lang="fr-FR" dirty="0"/>
              <a:t>de commerce constituant un mandat pur et simple dans lequel une personne créancière désignée, le tireur, donne l’ordre à une autre personne désignée, le tiré, de régler à une échéance convenue une somme déterminée à un bénéficiaire désigné ou au porteur de la lettre.</a:t>
            </a:r>
          </a:p>
          <a:p>
            <a:r>
              <a:rPr lang="fr-FR" dirty="0"/>
              <a:t>La lettre de change dont l’échéance n’est pas indiquée est considérée comme payable à vue.</a:t>
            </a:r>
          </a:p>
          <a:p>
            <a:r>
              <a:rPr lang="fr-FR" dirty="0"/>
              <a:t>Pour permettre l’éligibilité de la lettre de change dans le </a:t>
            </a:r>
            <a:r>
              <a:rPr lang="fr-FR" b="1" dirty="0"/>
              <a:t>SIMT</a:t>
            </a:r>
            <a:r>
              <a:rPr lang="fr-FR" dirty="0"/>
              <a:t>, le titre de paiement doit répondre à certaines spécifications techniques, conformément à la décision réglementaire de Bank Al-</a:t>
            </a:r>
            <a:r>
              <a:rPr lang="fr-FR" dirty="0" err="1"/>
              <a:t>Maghrib</a:t>
            </a:r>
            <a:r>
              <a:rPr lang="fr-FR" dirty="0"/>
              <a:t> </a:t>
            </a:r>
            <a:r>
              <a:rPr lang="fr-FR" dirty="0">
                <a:hlinkClick r:id="rId2" tooltip="la décision réglementaire de Bank Al-Maghrib n° D20/G/07 du 27 février 2007  relative à la  la lettre de change normalisée"/>
              </a:rPr>
              <a:t>N° D20/G/07</a:t>
            </a:r>
            <a:r>
              <a:rPr lang="fr-FR" dirty="0"/>
              <a:t> du 27 février 2007  relative à la lettre de change normalisée dite </a:t>
            </a:r>
            <a:r>
              <a:rPr lang="fr-FR" i="1" dirty="0"/>
              <a:t>LCN</a:t>
            </a:r>
            <a:r>
              <a:rPr lang="fr-FR" dirty="0"/>
              <a:t>, notamment :</a:t>
            </a:r>
          </a:p>
          <a:p>
            <a:r>
              <a:rPr lang="fr-FR" dirty="0"/>
              <a:t>la lisibilité des informations écrites à la main ou imprimée sur le document original ou sur une reproduction à partir d’un microfilm, d’une image ou d’une photocopie.</a:t>
            </a:r>
          </a:p>
          <a:p>
            <a:r>
              <a:rPr lang="fr-FR" dirty="0"/>
              <a:t>La bande de marquage magnétique dite « CMC7 » et autres permettant le traitement informatisé de l’image de ce titre.</a:t>
            </a:r>
          </a:p>
          <a:p>
            <a:r>
              <a:rPr lang="fr-FR" dirty="0"/>
              <a:t>L’échange de la </a:t>
            </a:r>
            <a:r>
              <a:rPr lang="fr-FR" i="1" dirty="0"/>
              <a:t>LCN</a:t>
            </a:r>
            <a:r>
              <a:rPr lang="fr-FR" dirty="0"/>
              <a:t> dans le </a:t>
            </a:r>
            <a:r>
              <a:rPr lang="fr-FR" b="1" dirty="0"/>
              <a:t>SIMT</a:t>
            </a:r>
            <a:r>
              <a:rPr lang="fr-FR" dirty="0"/>
              <a:t> est règlementé par « la convention interbancaire sur l’échange dématérialisé de la lettre de change » élaborée par le </a:t>
            </a:r>
            <a:r>
              <a:rPr lang="fr-FR" b="1" dirty="0"/>
              <a:t>GSIMT</a:t>
            </a:r>
            <a:r>
              <a:rPr lang="fr-FR" dirty="0"/>
              <a:t>.</a:t>
            </a:r>
          </a:p>
          <a:p>
            <a:endParaRPr lang="fr-FR" dirty="0"/>
          </a:p>
        </p:txBody>
      </p:sp>
    </p:spTree>
    <p:extLst>
      <p:ext uri="{BB962C8B-B14F-4D97-AF65-F5344CB8AC3E}">
        <p14:creationId xmlns:p14="http://schemas.microsoft.com/office/powerpoint/2010/main" val="21270721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FF0000"/>
                </a:solidFill>
              </a:rPr>
              <a:t>Gestion des moyens de paiements</a:t>
            </a:r>
            <a:r>
              <a:rPr lang="fr-FR" dirty="0"/>
              <a:t/>
            </a:r>
            <a:br>
              <a:rPr lang="fr-FR" dirty="0"/>
            </a:br>
            <a:r>
              <a:rPr lang="fr-FR" dirty="0">
                <a:solidFill>
                  <a:srgbClr val="002060"/>
                </a:solidFill>
              </a:rPr>
              <a:t>Règlementation de la </a:t>
            </a:r>
            <a:r>
              <a:rPr lang="fr-FR" dirty="0" smtClean="0">
                <a:solidFill>
                  <a:srgbClr val="002060"/>
                </a:solidFill>
              </a:rPr>
              <a:t>LCN</a:t>
            </a:r>
            <a:endParaRPr lang="fr-FR" dirty="0"/>
          </a:p>
        </p:txBody>
      </p:sp>
      <p:sp>
        <p:nvSpPr>
          <p:cNvPr id="3" name="Espace réservé du contenu 2"/>
          <p:cNvSpPr>
            <a:spLocks noGrp="1"/>
          </p:cNvSpPr>
          <p:nvPr>
            <p:ph idx="1"/>
          </p:nvPr>
        </p:nvSpPr>
        <p:spPr/>
        <p:txBody>
          <a:bodyPr>
            <a:normAutofit/>
          </a:bodyPr>
          <a:lstStyle/>
          <a:p>
            <a:r>
              <a:rPr lang="fr-FR" dirty="0"/>
              <a:t>le </a:t>
            </a:r>
            <a:r>
              <a:rPr lang="fr-FR" dirty="0" smtClean="0"/>
              <a:t> </a:t>
            </a:r>
            <a:r>
              <a:rPr lang="fr-FR" dirty="0"/>
              <a:t>service </a:t>
            </a:r>
            <a:r>
              <a:rPr lang="fr-FR" dirty="0" smtClean="0">
                <a:solidFill>
                  <a:srgbClr val="0070C0"/>
                </a:solidFill>
              </a:rPr>
              <a:t>centralisé des incidents </a:t>
            </a:r>
            <a:r>
              <a:rPr lang="fr-FR" dirty="0" smtClean="0"/>
              <a:t>de paiement des LCN diffusé aux banques permettra </a:t>
            </a:r>
            <a:r>
              <a:rPr lang="fr-FR" dirty="0" smtClean="0">
                <a:solidFill>
                  <a:srgbClr val="0070C0"/>
                </a:solidFill>
              </a:rPr>
              <a:t>de traquer les mauvais payeurs </a:t>
            </a:r>
            <a:r>
              <a:rPr lang="fr-FR" dirty="0" smtClean="0"/>
              <a:t>et de les </a:t>
            </a:r>
            <a:r>
              <a:rPr lang="fr-FR" dirty="0" smtClean="0">
                <a:solidFill>
                  <a:srgbClr val="FF0000"/>
                </a:solidFill>
              </a:rPr>
              <a:t>priver </a:t>
            </a:r>
            <a:r>
              <a:rPr lang="fr-FR" dirty="0" smtClean="0"/>
              <a:t>des </a:t>
            </a:r>
            <a:r>
              <a:rPr lang="fr-FR" dirty="0" smtClean="0">
                <a:solidFill>
                  <a:srgbClr val="FF0000"/>
                </a:solidFill>
              </a:rPr>
              <a:t>facilités de crédits </a:t>
            </a:r>
            <a:r>
              <a:rPr lang="fr-FR" dirty="0" smtClean="0"/>
              <a:t>notamment l’escompte </a:t>
            </a:r>
          </a:p>
          <a:p>
            <a:r>
              <a:rPr lang="fr-FR" dirty="0" smtClean="0"/>
              <a:t> De même les </a:t>
            </a:r>
            <a:r>
              <a:rPr lang="fr-FR" dirty="0" smtClean="0">
                <a:solidFill>
                  <a:srgbClr val="FF0000"/>
                </a:solidFill>
              </a:rPr>
              <a:t>créanciers</a:t>
            </a:r>
            <a:r>
              <a:rPr lang="fr-FR" dirty="0" smtClean="0"/>
              <a:t> auront une meilleure </a:t>
            </a:r>
            <a:r>
              <a:rPr lang="fr-FR" dirty="0" smtClean="0">
                <a:solidFill>
                  <a:srgbClr val="FF0000"/>
                </a:solidFill>
              </a:rPr>
              <a:t>lisibilité du risque commercial de leur portefeuille </a:t>
            </a:r>
          </a:p>
          <a:p>
            <a:r>
              <a:rPr lang="fr-FR" dirty="0" smtClean="0"/>
              <a:t>T</a:t>
            </a:r>
            <a:r>
              <a:rPr lang="fr-FR" dirty="0" smtClean="0">
                <a:solidFill>
                  <a:srgbClr val="FF0000"/>
                </a:solidFill>
              </a:rPr>
              <a:t>outefois </a:t>
            </a:r>
            <a:r>
              <a:rPr lang="fr-FR" dirty="0" smtClean="0"/>
              <a:t>Les </a:t>
            </a:r>
            <a:r>
              <a:rPr lang="fr-FR" dirty="0"/>
              <a:t>similitudes avec les «chèques en bois» se limitent à l’obligation déclarative des </a:t>
            </a:r>
            <a:r>
              <a:rPr lang="fr-FR" dirty="0" smtClean="0"/>
              <a:t>impayés, car </a:t>
            </a:r>
            <a:r>
              <a:rPr lang="fr-FR" dirty="0"/>
              <a:t>le code de commerce ne prévoit pas de </a:t>
            </a:r>
            <a:r>
              <a:rPr lang="fr-FR" dirty="0">
                <a:solidFill>
                  <a:srgbClr val="FF0000"/>
                </a:solidFill>
              </a:rPr>
              <a:t>sanctions </a:t>
            </a:r>
            <a:r>
              <a:rPr lang="fr-FR" dirty="0"/>
              <a:t>en cas de lettre de change impayée.</a:t>
            </a:r>
          </a:p>
        </p:txBody>
      </p:sp>
    </p:spTree>
    <p:extLst>
      <p:ext uri="{BB962C8B-B14F-4D97-AF65-F5344CB8AC3E}">
        <p14:creationId xmlns:p14="http://schemas.microsoft.com/office/powerpoint/2010/main" val="3372826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Gestion des moyens de paiements</a:t>
            </a:r>
            <a:r>
              <a:rPr lang="fr-FR" dirty="0"/>
              <a:t/>
            </a:r>
            <a:br>
              <a:rPr lang="fr-FR" dirty="0"/>
            </a:br>
            <a:r>
              <a:rPr lang="fr-FR" b="1" dirty="0" smtClean="0">
                <a:solidFill>
                  <a:srgbClr val="FF0000"/>
                </a:solidFill>
              </a:rPr>
              <a:t> </a:t>
            </a:r>
            <a:r>
              <a:rPr lang="fr-FR" b="1" dirty="0" smtClean="0">
                <a:solidFill>
                  <a:srgbClr val="0070C0"/>
                </a:solidFill>
              </a:rPr>
              <a:t>Le virement</a:t>
            </a:r>
            <a:br>
              <a:rPr lang="fr-FR" b="1" dirty="0" smtClean="0">
                <a:solidFill>
                  <a:srgbClr val="0070C0"/>
                </a:solidFill>
              </a:rPr>
            </a:br>
            <a:endParaRPr lang="fr-FR" dirty="0">
              <a:solidFill>
                <a:srgbClr val="0070C0"/>
              </a:solidFill>
            </a:endParaRPr>
          </a:p>
        </p:txBody>
      </p:sp>
      <p:sp>
        <p:nvSpPr>
          <p:cNvPr id="3" name="Espace réservé du contenu 2"/>
          <p:cNvSpPr>
            <a:spLocks noGrp="1"/>
          </p:cNvSpPr>
          <p:nvPr>
            <p:ph idx="1"/>
          </p:nvPr>
        </p:nvSpPr>
        <p:spPr/>
        <p:txBody>
          <a:bodyPr>
            <a:normAutofit/>
          </a:bodyPr>
          <a:lstStyle/>
          <a:p>
            <a:r>
              <a:rPr lang="fr-FR" dirty="0" smtClean="0"/>
              <a:t>Opération </a:t>
            </a:r>
            <a:r>
              <a:rPr lang="fr-FR" dirty="0"/>
              <a:t>bancaire par laquelle le compte d’un déposant est, sur l’ordre écrit de celui-ci, débité pour un montant destiné à être porté au crédit d’un autre compte.</a:t>
            </a:r>
          </a:p>
          <a:p>
            <a:r>
              <a:rPr lang="fr-FR" dirty="0"/>
              <a:t>L’échange du virement dans le </a:t>
            </a:r>
            <a:r>
              <a:rPr lang="fr-FR" b="1" dirty="0"/>
              <a:t>SIMT</a:t>
            </a:r>
            <a:r>
              <a:rPr lang="fr-FR" dirty="0"/>
              <a:t> est règlementé par « la convention interbancaire d’échange des virements » élaborée par le </a:t>
            </a:r>
            <a:r>
              <a:rPr lang="fr-FR" b="1" dirty="0" smtClean="0"/>
              <a:t>GSIMT</a:t>
            </a:r>
            <a:endParaRPr lang="fr-FR" dirty="0"/>
          </a:p>
        </p:txBody>
      </p:sp>
    </p:spTree>
    <p:extLst>
      <p:ext uri="{BB962C8B-B14F-4D97-AF65-F5344CB8AC3E}">
        <p14:creationId xmlns:p14="http://schemas.microsoft.com/office/powerpoint/2010/main" val="10464424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 </a:t>
            </a:r>
            <a:r>
              <a:rPr lang="fr-FR" sz="2400" b="1" dirty="0">
                <a:solidFill>
                  <a:srgbClr val="FF0000"/>
                </a:solidFill>
              </a:rPr>
              <a:t>Gestion des moyens de paiements</a:t>
            </a:r>
            <a:r>
              <a:rPr lang="fr-FR" sz="2400" dirty="0"/>
              <a:t/>
            </a:r>
            <a:br>
              <a:rPr lang="fr-FR" sz="2400" dirty="0"/>
            </a:br>
            <a:r>
              <a:rPr lang="fr-FR" sz="2400" b="1" dirty="0">
                <a:solidFill>
                  <a:srgbClr val="0070C0"/>
                </a:solidFill>
              </a:rPr>
              <a:t>Règlementation </a:t>
            </a:r>
            <a:r>
              <a:rPr lang="fr-FR" sz="2400" b="1" dirty="0" smtClean="0">
                <a:solidFill>
                  <a:srgbClr val="0070C0"/>
                </a:solidFill>
              </a:rPr>
              <a:t>de l’avis de prélèvement</a:t>
            </a:r>
            <a:endParaRPr lang="fr-FR" sz="2400" b="1" dirty="0">
              <a:solidFill>
                <a:srgbClr val="0070C0"/>
              </a:solidFill>
            </a:endParaRPr>
          </a:p>
        </p:txBody>
      </p:sp>
      <p:sp>
        <p:nvSpPr>
          <p:cNvPr id="3" name="Espace réservé du contenu 2"/>
          <p:cNvSpPr>
            <a:spLocks noGrp="1"/>
          </p:cNvSpPr>
          <p:nvPr>
            <p:ph idx="1"/>
          </p:nvPr>
        </p:nvSpPr>
        <p:spPr/>
        <p:txBody>
          <a:bodyPr>
            <a:normAutofit/>
          </a:bodyPr>
          <a:lstStyle/>
          <a:p>
            <a:r>
              <a:rPr lang="fr-FR" dirty="0" smtClean="0"/>
              <a:t>Mandat </a:t>
            </a:r>
            <a:r>
              <a:rPr lang="fr-FR" dirty="0"/>
              <a:t>donné par un débiteur à son banquier de payer un créancier sur la présentation d’une autorisation de prélèvement. Cet instrument est généralement utilisé pour le </a:t>
            </a:r>
            <a:r>
              <a:rPr lang="fr-FR" dirty="0">
                <a:solidFill>
                  <a:srgbClr val="FF0000"/>
                </a:solidFill>
              </a:rPr>
              <a:t>règlement répétitif </a:t>
            </a:r>
            <a:r>
              <a:rPr lang="fr-FR" dirty="0"/>
              <a:t>de factures auprès d’opérateurs ou de prestataires de services.</a:t>
            </a:r>
          </a:p>
          <a:p>
            <a:r>
              <a:rPr lang="fr-FR" dirty="0"/>
              <a:t>L’échange de l'avis de prélèvement dans le </a:t>
            </a:r>
            <a:r>
              <a:rPr lang="fr-FR" b="1" dirty="0"/>
              <a:t>SIMT</a:t>
            </a:r>
            <a:r>
              <a:rPr lang="fr-FR" dirty="0"/>
              <a:t> est régie par « la convention interbancaire d’échange des prélèvements via le SIMT », élaborée par le </a:t>
            </a:r>
            <a:r>
              <a:rPr lang="fr-FR" b="1" dirty="0"/>
              <a:t>GSIMT</a:t>
            </a:r>
            <a:r>
              <a:rPr lang="fr-FR" dirty="0"/>
              <a:t>.</a:t>
            </a:r>
          </a:p>
          <a:p>
            <a:endParaRPr lang="fr-FR" dirty="0"/>
          </a:p>
        </p:txBody>
      </p:sp>
    </p:spTree>
    <p:extLst>
      <p:ext uri="{BB962C8B-B14F-4D97-AF65-F5344CB8AC3E}">
        <p14:creationId xmlns:p14="http://schemas.microsoft.com/office/powerpoint/2010/main" val="16264089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Moyens de paiement</a:t>
            </a:r>
            <a:r>
              <a:rPr lang="fr-FR" dirty="0" smtClean="0"/>
              <a:t>: </a:t>
            </a:r>
            <a:br>
              <a:rPr lang="fr-FR" dirty="0" smtClean="0"/>
            </a:br>
            <a:r>
              <a:rPr lang="fr-FR" dirty="0" err="1" smtClean="0">
                <a:solidFill>
                  <a:srgbClr val="002060"/>
                </a:solidFill>
              </a:rPr>
              <a:t>Dématerialisation</a:t>
            </a:r>
            <a:r>
              <a:rPr lang="fr-FR" dirty="0" smtClean="0">
                <a:solidFill>
                  <a:srgbClr val="002060"/>
                </a:solidFill>
              </a:rPr>
              <a:t> </a:t>
            </a:r>
            <a:endParaRPr lang="fr-FR" dirty="0">
              <a:solidFill>
                <a:srgbClr val="002060"/>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Processus </a:t>
            </a:r>
            <a:r>
              <a:rPr lang="fr-FR" dirty="0"/>
              <a:t>par lequel on transforme des supports matérialisés « </a:t>
            </a:r>
            <a:r>
              <a:rPr lang="fr-FR" i="1" dirty="0"/>
              <a:t>papier</a:t>
            </a:r>
            <a:r>
              <a:rPr lang="fr-FR" dirty="0"/>
              <a:t> » en fichiers informatisés, en vue d’un traitement ou d’un transfert des données sous forme numérique et électronique</a:t>
            </a:r>
          </a:p>
          <a:p>
            <a:r>
              <a:rPr lang="fr-FR" dirty="0" smtClean="0">
                <a:solidFill>
                  <a:srgbClr val="FF0000"/>
                </a:solidFill>
              </a:rPr>
              <a:t>Depuis 2007  </a:t>
            </a:r>
            <a:r>
              <a:rPr lang="fr-FR" dirty="0" smtClean="0"/>
              <a:t>le traitement de paiements </a:t>
            </a:r>
            <a:r>
              <a:rPr lang="fr-FR" dirty="0"/>
              <a:t>scripturaux (chèques, ordre de virement, prélèvements, effets de commerce ...) </a:t>
            </a:r>
            <a:r>
              <a:rPr lang="fr-FR" dirty="0" smtClean="0"/>
              <a:t> </a:t>
            </a:r>
            <a:r>
              <a:rPr lang="fr-FR" dirty="0"/>
              <a:t>s’effectuent sur la base de transferts de </a:t>
            </a:r>
            <a:r>
              <a:rPr lang="fr-FR" dirty="0">
                <a:solidFill>
                  <a:srgbClr val="FF0000"/>
                </a:solidFill>
              </a:rPr>
              <a:t>fichiers électroniques </a:t>
            </a:r>
            <a:r>
              <a:rPr lang="fr-FR" dirty="0" smtClean="0">
                <a:solidFill>
                  <a:srgbClr val="FF0000"/>
                </a:solidFill>
              </a:rPr>
              <a:t> </a:t>
            </a:r>
            <a:r>
              <a:rPr lang="fr-FR" dirty="0"/>
              <a:t>et transitent à travers le circuit du Système Interbancaire Marocain de </a:t>
            </a:r>
            <a:r>
              <a:rPr lang="fr-FR" dirty="0" smtClean="0"/>
              <a:t>Télé compensation </a:t>
            </a:r>
            <a:r>
              <a:rPr lang="fr-FR" dirty="0"/>
              <a:t>(</a:t>
            </a:r>
            <a:r>
              <a:rPr lang="fr-FR" b="1" dirty="0"/>
              <a:t>SIMT</a:t>
            </a:r>
            <a:r>
              <a:rPr lang="fr-FR" dirty="0"/>
              <a:t>) qui </a:t>
            </a:r>
            <a:r>
              <a:rPr lang="fr-FR" dirty="0" smtClean="0"/>
              <a:t>en assure le </a:t>
            </a:r>
            <a:r>
              <a:rPr lang="fr-FR" dirty="0"/>
              <a:t>règlement </a:t>
            </a:r>
            <a:r>
              <a:rPr lang="fr-FR" dirty="0" smtClean="0"/>
              <a:t>télé compensé </a:t>
            </a:r>
            <a:r>
              <a:rPr lang="fr-FR" dirty="0"/>
              <a:t>des soldes des opérations </a:t>
            </a:r>
            <a:r>
              <a:rPr lang="fr-FR" dirty="0" smtClean="0"/>
              <a:t>échangées.                                                                                                              </a:t>
            </a:r>
            <a:r>
              <a:rPr lang="fr-FR" dirty="0" smtClean="0">
                <a:solidFill>
                  <a:srgbClr val="FF0000"/>
                </a:solidFill>
              </a:rPr>
              <a:t>Multiples avantages</a:t>
            </a:r>
          </a:p>
          <a:p>
            <a:r>
              <a:rPr lang="fr-FR" dirty="0" smtClean="0"/>
              <a:t>Sécurité </a:t>
            </a:r>
            <a:r>
              <a:rPr lang="fr-FR" dirty="0"/>
              <a:t>de la transaction ;</a:t>
            </a:r>
          </a:p>
          <a:p>
            <a:r>
              <a:rPr lang="fr-FR" dirty="0" smtClean="0"/>
              <a:t>Réduction </a:t>
            </a:r>
            <a:r>
              <a:rPr lang="fr-FR" dirty="0"/>
              <a:t>du délai de recouvrement ;</a:t>
            </a:r>
          </a:p>
          <a:p>
            <a:r>
              <a:rPr lang="fr-FR" dirty="0" smtClean="0"/>
              <a:t>Traçabilité </a:t>
            </a:r>
            <a:r>
              <a:rPr lang="fr-FR" dirty="0"/>
              <a:t>;</a:t>
            </a:r>
          </a:p>
          <a:p>
            <a:r>
              <a:rPr lang="fr-FR" dirty="0" smtClean="0"/>
              <a:t>Facilité </a:t>
            </a:r>
            <a:r>
              <a:rPr lang="fr-FR" dirty="0"/>
              <a:t>de l’archivage des données</a:t>
            </a:r>
            <a:r>
              <a:rPr lang="fr-FR" dirty="0" smtClean="0"/>
              <a:t>.</a:t>
            </a:r>
            <a:endParaRPr lang="fr-FR" dirty="0"/>
          </a:p>
          <a:p>
            <a:endParaRPr lang="fr-FR" dirty="0"/>
          </a:p>
        </p:txBody>
      </p:sp>
    </p:spTree>
    <p:extLst>
      <p:ext uri="{BB962C8B-B14F-4D97-AF65-F5344CB8AC3E}">
        <p14:creationId xmlns:p14="http://schemas.microsoft.com/office/powerpoint/2010/main" val="2618561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b="1" dirty="0" smtClean="0">
                <a:solidFill>
                  <a:srgbClr val="FF0000"/>
                </a:solidFill>
              </a:rPr>
              <a:t>Signature électronique </a:t>
            </a:r>
            <a:br>
              <a:rPr lang="fr-FR" b="1" dirty="0" smtClean="0">
                <a:solidFill>
                  <a:srgbClr val="FF0000"/>
                </a:solidFill>
              </a:rPr>
            </a:br>
            <a:r>
              <a:rPr lang="fr-FR" b="1" dirty="0" smtClean="0">
                <a:solidFill>
                  <a:srgbClr val="002060"/>
                </a:solidFill>
              </a:rPr>
              <a:t>Depuis aout 2017</a:t>
            </a:r>
            <a:endParaRPr lang="fr-FR" dirty="0">
              <a:solidFill>
                <a:srgbClr val="002060"/>
              </a:solidFill>
            </a:endParaRPr>
          </a:p>
        </p:txBody>
      </p:sp>
      <p:sp>
        <p:nvSpPr>
          <p:cNvPr id="3" name="Espace réservé du contenu 2"/>
          <p:cNvSpPr>
            <a:spLocks noGrp="1"/>
          </p:cNvSpPr>
          <p:nvPr>
            <p:ph idx="1"/>
          </p:nvPr>
        </p:nvSpPr>
        <p:spPr/>
        <p:txBody>
          <a:bodyPr>
            <a:normAutofit/>
          </a:bodyPr>
          <a:lstStyle/>
          <a:p>
            <a:r>
              <a:rPr lang="fr-FR" dirty="0" smtClean="0"/>
              <a:t>Les images revêtues de la signature électroniques  acquièrent la même </a:t>
            </a:r>
            <a:r>
              <a:rPr lang="fr-FR" dirty="0"/>
              <a:t>valeur </a:t>
            </a:r>
            <a:r>
              <a:rPr lang="fr-FR" dirty="0" smtClean="0"/>
              <a:t>juridique </a:t>
            </a:r>
            <a:r>
              <a:rPr lang="fr-FR" dirty="0"/>
              <a:t>que les documents physiques</a:t>
            </a:r>
            <a:r>
              <a:rPr lang="fr-FR" dirty="0" smtClean="0"/>
              <a:t>..</a:t>
            </a:r>
            <a:endParaRPr lang="fr-FR" dirty="0"/>
          </a:p>
          <a:p>
            <a:r>
              <a:rPr lang="fr-FR" dirty="0" smtClean="0"/>
              <a:t>Dès </a:t>
            </a:r>
            <a:r>
              <a:rPr lang="fr-FR" dirty="0"/>
              <a:t>janvier 2018, le processus a été complètement dématérialisé et, désormais, aucune version papier de la déclaration unique des </a:t>
            </a:r>
            <a:r>
              <a:rPr lang="fr-FR" dirty="0" smtClean="0"/>
              <a:t>marchandises auprès des </a:t>
            </a:r>
            <a:r>
              <a:rPr lang="fr-FR" dirty="0" smtClean="0">
                <a:solidFill>
                  <a:srgbClr val="FF0000"/>
                </a:solidFill>
              </a:rPr>
              <a:t>services de douanes  </a:t>
            </a:r>
            <a:r>
              <a:rPr lang="fr-FR" dirty="0"/>
              <a:t>n’est exigée des bénéficiaires des régimes de </a:t>
            </a:r>
            <a:r>
              <a:rPr lang="fr-FR" dirty="0" smtClean="0"/>
              <a:t>cession</a:t>
            </a:r>
          </a:p>
          <a:p>
            <a:r>
              <a:rPr lang="fr-FR" dirty="0" smtClean="0"/>
              <a:t>Tous les actes de </a:t>
            </a:r>
            <a:r>
              <a:rPr lang="fr-FR" dirty="0" smtClean="0">
                <a:solidFill>
                  <a:srgbClr val="FF0000"/>
                </a:solidFill>
              </a:rPr>
              <a:t>cautions bancaires</a:t>
            </a:r>
            <a:r>
              <a:rPr lang="fr-FR" dirty="0" smtClean="0"/>
              <a:t> ont été dématérialisés ainsi que les main levées y afférentes </a:t>
            </a:r>
            <a:endParaRPr lang="fr-FR" dirty="0"/>
          </a:p>
        </p:txBody>
      </p:sp>
    </p:spTree>
    <p:extLst>
      <p:ext uri="{BB962C8B-B14F-4D97-AF65-F5344CB8AC3E}">
        <p14:creationId xmlns:p14="http://schemas.microsoft.com/office/powerpoint/2010/main" val="3330544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Etablissements de paiement</a:t>
            </a:r>
            <a:br>
              <a:rPr lang="fr-FR" dirty="0" smtClean="0">
                <a:solidFill>
                  <a:srgbClr val="FF0000"/>
                </a:solidFill>
              </a:rPr>
            </a:br>
            <a:r>
              <a:rPr lang="fr-FR" dirty="0" smtClean="0">
                <a:solidFill>
                  <a:srgbClr val="002060"/>
                </a:solidFill>
              </a:rPr>
              <a:t>Loi bancaire 2015</a:t>
            </a:r>
            <a:endParaRPr lang="fr-FR" dirty="0">
              <a:solidFill>
                <a:srgbClr val="002060"/>
              </a:solidFill>
            </a:endParaRPr>
          </a:p>
        </p:txBody>
      </p:sp>
      <p:sp>
        <p:nvSpPr>
          <p:cNvPr id="3" name="Espace réservé du contenu 2"/>
          <p:cNvSpPr>
            <a:spLocks noGrp="1"/>
          </p:cNvSpPr>
          <p:nvPr>
            <p:ph idx="1"/>
          </p:nvPr>
        </p:nvSpPr>
        <p:spPr/>
        <p:txBody>
          <a:bodyPr>
            <a:normAutofit/>
          </a:bodyPr>
          <a:lstStyle/>
          <a:p>
            <a:r>
              <a:rPr lang="fr-FR" dirty="0" smtClean="0"/>
              <a:t>Ouverture pour la clientèle de </a:t>
            </a:r>
            <a:r>
              <a:rPr lang="fr-FR" dirty="0"/>
              <a:t>« </a:t>
            </a:r>
            <a:r>
              <a:rPr lang="fr-FR" dirty="0">
                <a:solidFill>
                  <a:srgbClr val="002060"/>
                </a:solidFill>
              </a:rPr>
              <a:t>comptes de paiement</a:t>
            </a:r>
            <a:r>
              <a:rPr lang="fr-FR" dirty="0"/>
              <a:t> </a:t>
            </a:r>
            <a:r>
              <a:rPr lang="fr-FR" dirty="0" smtClean="0"/>
              <a:t>» plafonnés à un dépôt de 20 000dhs.en raison de la prudence exprimée par BAM </a:t>
            </a:r>
          </a:p>
          <a:p>
            <a:r>
              <a:rPr lang="fr-FR" dirty="0" smtClean="0"/>
              <a:t>Possibilité d’ </a:t>
            </a:r>
            <a:r>
              <a:rPr lang="fr-FR" dirty="0"/>
              <a:t>exercer leurs activités par l’intermédiaire de commerçants, personnes physiques ou </a:t>
            </a:r>
            <a:r>
              <a:rPr lang="fr-FR" dirty="0" smtClean="0"/>
              <a:t>morales. (commerce de proximité ,buralistes etc… qui s’</a:t>
            </a:r>
            <a:r>
              <a:rPr lang="fr-FR" dirty="0" err="1" smtClean="0"/>
              <a:t>erigeraient</a:t>
            </a:r>
            <a:r>
              <a:rPr lang="fr-FR" dirty="0" smtClean="0"/>
              <a:t> alors en réseau de commercialisation des différents services</a:t>
            </a:r>
            <a:r>
              <a:rPr lang="fr-FR" dirty="0"/>
              <a:t> : ouverture de comptes, délivrance de la carte de paiement (MasterCard), réception des fonds, délivrance du RIB</a:t>
            </a:r>
            <a:r>
              <a:rPr lang="fr-FR" dirty="0" smtClean="0"/>
              <a:t>…</a:t>
            </a:r>
          </a:p>
          <a:p>
            <a:endParaRPr lang="fr-FR" dirty="0"/>
          </a:p>
        </p:txBody>
      </p:sp>
    </p:spTree>
    <p:extLst>
      <p:ext uri="{BB962C8B-B14F-4D97-AF65-F5344CB8AC3E}">
        <p14:creationId xmlns:p14="http://schemas.microsoft.com/office/powerpoint/2010/main" val="9152956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Etablissements de paiement accrédités</a:t>
            </a:r>
            <a:endParaRPr lang="fr-FR" dirty="0"/>
          </a:p>
        </p:txBody>
      </p:sp>
      <p:sp>
        <p:nvSpPr>
          <p:cNvPr id="3" name="Espace réservé du contenu 2"/>
          <p:cNvSpPr>
            <a:spLocks noGrp="1"/>
          </p:cNvSpPr>
          <p:nvPr>
            <p:ph idx="1"/>
          </p:nvPr>
        </p:nvSpPr>
        <p:spPr/>
        <p:txBody>
          <a:bodyPr>
            <a:normAutofit/>
          </a:bodyPr>
          <a:lstStyle/>
          <a:p>
            <a:r>
              <a:rPr lang="fr-FR" dirty="0" smtClean="0"/>
              <a:t>Centre </a:t>
            </a:r>
            <a:r>
              <a:rPr lang="fr-FR" dirty="0"/>
              <a:t>monétique interbancaire (CMI</a:t>
            </a:r>
            <a:r>
              <a:rPr lang="fr-FR" dirty="0" smtClean="0"/>
              <a:t>),</a:t>
            </a:r>
          </a:p>
          <a:p>
            <a:r>
              <a:rPr lang="fr-FR" dirty="0" smtClean="0"/>
              <a:t>Al </a:t>
            </a:r>
            <a:r>
              <a:rPr lang="fr-FR" dirty="0" err="1"/>
              <a:t>Barid</a:t>
            </a:r>
            <a:r>
              <a:rPr lang="fr-FR" dirty="0"/>
              <a:t> Cash </a:t>
            </a:r>
            <a:endParaRPr lang="fr-FR" dirty="0" smtClean="0"/>
          </a:p>
          <a:p>
            <a:r>
              <a:rPr lang="fr-FR" dirty="0" smtClean="0"/>
              <a:t> </a:t>
            </a:r>
            <a:r>
              <a:rPr lang="fr-FR" dirty="0" err="1"/>
              <a:t>Fast</a:t>
            </a:r>
            <a:r>
              <a:rPr lang="fr-FR" dirty="0"/>
              <a:t> </a:t>
            </a:r>
            <a:r>
              <a:rPr lang="fr-FR" dirty="0" err="1"/>
              <a:t>Payment</a:t>
            </a:r>
            <a:r>
              <a:rPr lang="fr-FR" dirty="0"/>
              <a:t>, </a:t>
            </a:r>
            <a:endParaRPr lang="fr-FR" dirty="0" smtClean="0"/>
          </a:p>
          <a:p>
            <a:r>
              <a:rPr lang="fr-FR" dirty="0" smtClean="0"/>
              <a:t>Cash </a:t>
            </a:r>
            <a:r>
              <a:rPr lang="fr-FR" dirty="0"/>
              <a:t>Plus, </a:t>
            </a:r>
            <a:endParaRPr lang="fr-FR" dirty="0" smtClean="0"/>
          </a:p>
          <a:p>
            <a:r>
              <a:rPr lang="fr-FR" dirty="0" smtClean="0"/>
              <a:t>NAPS </a:t>
            </a:r>
            <a:r>
              <a:rPr lang="fr-FR" dirty="0"/>
              <a:t>(M2M), </a:t>
            </a:r>
            <a:endParaRPr lang="fr-FR" dirty="0" smtClean="0"/>
          </a:p>
          <a:p>
            <a:r>
              <a:rPr lang="fr-FR" dirty="0" err="1" smtClean="0"/>
              <a:t>Wafacash</a:t>
            </a:r>
            <a:r>
              <a:rPr lang="fr-FR" dirty="0" smtClean="0"/>
              <a:t>  </a:t>
            </a:r>
          </a:p>
          <a:p>
            <a:r>
              <a:rPr lang="fr-FR" dirty="0" err="1" smtClean="0"/>
              <a:t>Maymouna</a:t>
            </a:r>
            <a:r>
              <a:rPr lang="fr-FR" dirty="0" smtClean="0"/>
              <a:t> </a:t>
            </a:r>
            <a:r>
              <a:rPr lang="fr-FR" dirty="0"/>
              <a:t>Services </a:t>
            </a:r>
            <a:r>
              <a:rPr lang="fr-FR" dirty="0" smtClean="0"/>
              <a:t>Financiers</a:t>
            </a:r>
          </a:p>
          <a:p>
            <a:r>
              <a:rPr lang="fr-FR" dirty="0" smtClean="0"/>
              <a:t> </a:t>
            </a:r>
            <a:r>
              <a:rPr lang="fr-FR" dirty="0"/>
              <a:t>Maroc Traitement de Transaction (M2T</a:t>
            </a:r>
            <a:r>
              <a:rPr lang="fr-FR" dirty="0" smtClean="0"/>
              <a:t>).</a:t>
            </a:r>
            <a:endParaRPr lang="fr-FR" dirty="0"/>
          </a:p>
        </p:txBody>
      </p:sp>
    </p:spTree>
    <p:extLst>
      <p:ext uri="{BB962C8B-B14F-4D97-AF65-F5344CB8AC3E}">
        <p14:creationId xmlns:p14="http://schemas.microsoft.com/office/powerpoint/2010/main" val="31231096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FF0000"/>
                </a:solidFill>
              </a:rPr>
              <a:t>Paiement instantané</a:t>
            </a:r>
            <a:br>
              <a:rPr lang="fr-FR" dirty="0" smtClean="0">
                <a:solidFill>
                  <a:srgbClr val="FF0000"/>
                </a:solidFill>
              </a:rPr>
            </a:br>
            <a:r>
              <a:rPr lang="fr-FR" sz="2200" dirty="0" smtClean="0">
                <a:solidFill>
                  <a:srgbClr val="FF0000"/>
                </a:solidFill>
              </a:rPr>
              <a:t>en corrélation de l’</a:t>
            </a:r>
            <a:r>
              <a:rPr lang="fr-FR" sz="2200" dirty="0" err="1" smtClean="0">
                <a:solidFill>
                  <a:srgbClr val="FF0000"/>
                </a:solidFill>
              </a:rPr>
              <a:t>instantaneisation</a:t>
            </a:r>
            <a:r>
              <a:rPr lang="fr-FR" sz="2200" dirty="0" smtClean="0">
                <a:solidFill>
                  <a:srgbClr val="FF0000"/>
                </a:solidFill>
              </a:rPr>
              <a:t> de l’</a:t>
            </a:r>
            <a:r>
              <a:rPr lang="fr-FR" sz="2200" dirty="0" err="1" smtClean="0">
                <a:solidFill>
                  <a:srgbClr val="FF0000"/>
                </a:solidFill>
              </a:rPr>
              <a:t>economie</a:t>
            </a:r>
            <a:endParaRPr lang="fr-FR" sz="2200"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dirty="0" smtClean="0"/>
              <a:t>Nécessité d’adapter la rotation des flux monétaires à celle des flux physiques d’</a:t>
            </a:r>
            <a:r>
              <a:rPr lang="fr-FR" dirty="0" err="1" smtClean="0"/>
              <a:t>echange</a:t>
            </a:r>
            <a:r>
              <a:rPr lang="fr-FR" dirty="0" smtClean="0"/>
              <a:t> de biens/services vitesse des flux  monétaires  ,A défaut risques d’obstruer  les circuits économiques </a:t>
            </a:r>
          </a:p>
          <a:p>
            <a:endParaRPr lang="fr-FR" dirty="0" smtClean="0"/>
          </a:p>
          <a:p>
            <a:r>
              <a:rPr lang="fr-FR" dirty="0" smtClean="0"/>
              <a:t>Les paiements </a:t>
            </a:r>
            <a:r>
              <a:rPr lang="fr-FR" b="1" dirty="0" smtClean="0">
                <a:solidFill>
                  <a:srgbClr val="002060"/>
                </a:solidFill>
              </a:rPr>
              <a:t>en mode différé  sont en nette obsolescence  </a:t>
            </a:r>
          </a:p>
          <a:p>
            <a:r>
              <a:rPr lang="fr-FR" sz="3200" b="1" dirty="0" smtClean="0">
                <a:solidFill>
                  <a:schemeClr val="accent1"/>
                </a:solidFill>
              </a:rPr>
              <a:t>Avantage de l’instantané</a:t>
            </a:r>
            <a:endParaRPr lang="fr-FR" dirty="0"/>
          </a:p>
          <a:p>
            <a:r>
              <a:rPr lang="fr-FR" dirty="0" smtClean="0">
                <a:solidFill>
                  <a:srgbClr val="FF0000"/>
                </a:solidFill>
              </a:rPr>
              <a:t>Particuliers</a:t>
            </a:r>
            <a:r>
              <a:rPr lang="fr-FR" dirty="0" smtClean="0"/>
              <a:t> : Règlement des achats , virement de cash , remboursement d’échéances de prêts etc…</a:t>
            </a:r>
          </a:p>
          <a:p>
            <a:r>
              <a:rPr lang="fr-FR" dirty="0" smtClean="0">
                <a:solidFill>
                  <a:srgbClr val="FF0000"/>
                </a:solidFill>
              </a:rPr>
              <a:t>Compagnies d’assurance</a:t>
            </a:r>
            <a:r>
              <a:rPr lang="fr-FR" dirty="0" smtClean="0"/>
              <a:t>:  Paiement </a:t>
            </a:r>
            <a:r>
              <a:rPr lang="fr-FR" dirty="0"/>
              <a:t>instantané </a:t>
            </a:r>
            <a:r>
              <a:rPr lang="fr-FR" dirty="0" smtClean="0"/>
              <a:t>dans le cadre des </a:t>
            </a:r>
            <a:r>
              <a:rPr lang="fr-FR" dirty="0"/>
              <a:t>remboursement de sinistres le jour de leur déclaration. </a:t>
            </a:r>
            <a:endParaRPr lang="fr-FR" dirty="0" smtClean="0"/>
          </a:p>
          <a:p>
            <a:r>
              <a:rPr lang="fr-FR" dirty="0" smtClean="0">
                <a:solidFill>
                  <a:srgbClr val="FF0000"/>
                </a:solidFill>
              </a:rPr>
              <a:t>Entreprises</a:t>
            </a:r>
            <a:r>
              <a:rPr lang="fr-FR" dirty="0" smtClean="0"/>
              <a:t>: Meilleure gestion des flux de trésorerie , décisions d’équilibrage refinancement /placements instantanés</a:t>
            </a:r>
          </a:p>
          <a:p>
            <a:r>
              <a:rPr lang="fr-FR" dirty="0" smtClean="0">
                <a:solidFill>
                  <a:srgbClr val="FF0000"/>
                </a:solidFill>
              </a:rPr>
              <a:t>En projet  </a:t>
            </a:r>
            <a:r>
              <a:rPr lang="fr-FR" dirty="0" smtClean="0"/>
              <a:t>le virement instantané</a:t>
            </a:r>
            <a:r>
              <a:rPr lang="fr-FR" b="1" dirty="0"/>
              <a:t> </a:t>
            </a:r>
            <a:r>
              <a:rPr lang="fr-FR" b="1" dirty="0" smtClean="0"/>
              <a:t>     (Envisageable dés le second trimestre 2019 en Europe  </a:t>
            </a:r>
            <a:r>
              <a:rPr lang="fr-FR" dirty="0" smtClean="0"/>
              <a:t>Effectuer </a:t>
            </a:r>
            <a:r>
              <a:rPr lang="fr-FR" dirty="0"/>
              <a:t>un virement qui se </a:t>
            </a:r>
            <a:r>
              <a:rPr lang="fr-FR" dirty="0" smtClean="0"/>
              <a:t>retrouve </a:t>
            </a:r>
            <a:r>
              <a:rPr lang="fr-FR" b="1" dirty="0" smtClean="0">
                <a:solidFill>
                  <a:srgbClr val="FF0000"/>
                </a:solidFill>
              </a:rPr>
              <a:t>immédiatement</a:t>
            </a:r>
            <a:r>
              <a:rPr lang="fr-FR" dirty="0" smtClean="0"/>
              <a:t>  </a:t>
            </a:r>
            <a:r>
              <a:rPr lang="fr-FR" dirty="0"/>
              <a:t>sur le compte bancaire du </a:t>
            </a:r>
            <a:r>
              <a:rPr lang="fr-FR" dirty="0" smtClean="0"/>
              <a:t>créditeur</a:t>
            </a:r>
          </a:p>
          <a:p>
            <a:endParaRPr lang="fr-FR" dirty="0"/>
          </a:p>
          <a:p>
            <a:r>
              <a:rPr lang="fr-FR" dirty="0" smtClean="0"/>
              <a:t>Nécessité de mettre à jour l’architecture de traitement an de sécuriser les transactions </a:t>
            </a:r>
            <a:r>
              <a:rPr lang="fr-FR" dirty="0"/>
              <a:t/>
            </a:r>
            <a:br>
              <a:rPr lang="fr-FR" dirty="0"/>
            </a:br>
            <a:endParaRPr lang="fr-FR" dirty="0"/>
          </a:p>
        </p:txBody>
      </p:sp>
    </p:spTree>
    <p:extLst>
      <p:ext uri="{BB962C8B-B14F-4D97-AF65-F5344CB8AC3E}">
        <p14:creationId xmlns:p14="http://schemas.microsoft.com/office/powerpoint/2010/main" val="26993123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00B050"/>
                </a:solidFill>
              </a:rPr>
              <a:t>Banques commerciales </a:t>
            </a:r>
            <a:endParaRPr lang="fr-FR" dirty="0">
              <a:solidFill>
                <a:srgbClr val="00B050"/>
              </a:solidFill>
            </a:endParaRPr>
          </a:p>
        </p:txBody>
      </p:sp>
      <p:sp>
        <p:nvSpPr>
          <p:cNvPr id="3" name="Sous-titre 2"/>
          <p:cNvSpPr>
            <a:spLocks noGrp="1"/>
          </p:cNvSpPr>
          <p:nvPr>
            <p:ph type="subTitle" idx="1"/>
          </p:nvPr>
        </p:nvSpPr>
        <p:spPr/>
        <p:txBody>
          <a:bodyPr>
            <a:normAutofit/>
          </a:bodyPr>
          <a:lstStyle/>
          <a:p>
            <a:r>
              <a:rPr lang="fr-FR" sz="3600" dirty="0" smtClean="0">
                <a:solidFill>
                  <a:srgbClr val="FF0000"/>
                </a:solidFill>
              </a:rPr>
              <a:t>Fiches produits </a:t>
            </a:r>
            <a:endParaRPr lang="fr-FR" sz="3600" dirty="0">
              <a:solidFill>
                <a:srgbClr val="FF0000"/>
              </a:solidFill>
            </a:endParaRPr>
          </a:p>
        </p:txBody>
      </p:sp>
    </p:spTree>
    <p:extLst>
      <p:ext uri="{BB962C8B-B14F-4D97-AF65-F5344CB8AC3E}">
        <p14:creationId xmlns:p14="http://schemas.microsoft.com/office/powerpoint/2010/main" val="117746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0C0"/>
                </a:solidFill>
              </a:rPr>
              <a:t>Techniques de banque </a:t>
            </a:r>
            <a:r>
              <a:rPr lang="fr-FR" dirty="0"/>
              <a:t/>
            </a:r>
            <a:br>
              <a:rPr lang="fr-FR" dirty="0"/>
            </a:br>
            <a:r>
              <a:rPr lang="fr-FR" dirty="0">
                <a:solidFill>
                  <a:srgbClr val="FF0000"/>
                </a:solidFill>
              </a:rPr>
              <a:t>Offre de produits aux </a:t>
            </a:r>
            <a:r>
              <a:rPr lang="fr-FR" dirty="0" smtClean="0">
                <a:solidFill>
                  <a:srgbClr val="FF0000"/>
                </a:solidFill>
              </a:rPr>
              <a:t>entreprises</a:t>
            </a:r>
            <a:endParaRPr lang="fr-FR" dirty="0"/>
          </a:p>
        </p:txBody>
      </p:sp>
      <p:sp>
        <p:nvSpPr>
          <p:cNvPr id="3" name="Espace réservé du contenu 2"/>
          <p:cNvSpPr>
            <a:spLocks noGrp="1"/>
          </p:cNvSpPr>
          <p:nvPr>
            <p:ph idx="1"/>
          </p:nvPr>
        </p:nvSpPr>
        <p:spPr/>
        <p:txBody>
          <a:bodyPr>
            <a:normAutofit/>
          </a:bodyPr>
          <a:lstStyle/>
          <a:p>
            <a:pPr lvl="1"/>
            <a:r>
              <a:rPr lang="fr-FR" dirty="0" smtClean="0"/>
              <a:t>Produits de placement  de trésorerie</a:t>
            </a:r>
            <a:endParaRPr lang="fr-FR" dirty="0" smtClean="0"/>
          </a:p>
          <a:p>
            <a:pPr lvl="1"/>
            <a:r>
              <a:rPr lang="fr-FR" dirty="0" smtClean="0"/>
              <a:t>Produits d’assurance </a:t>
            </a:r>
            <a:endParaRPr lang="fr-FR" dirty="0" smtClean="0"/>
          </a:p>
          <a:p>
            <a:pPr lvl="1"/>
            <a:r>
              <a:rPr lang="fr-FR" dirty="0" smtClean="0"/>
              <a:t>Crédits de fonctionnement </a:t>
            </a:r>
          </a:p>
          <a:p>
            <a:pPr lvl="1"/>
            <a:r>
              <a:rPr lang="fr-FR" dirty="0" smtClean="0"/>
              <a:t>Crédits d’investissement      </a:t>
            </a:r>
            <a:endParaRPr lang="fr-FR" dirty="0" smtClean="0"/>
          </a:p>
          <a:p>
            <a:endParaRPr lang="fr-FR" dirty="0" smtClean="0"/>
          </a:p>
          <a:p>
            <a:endParaRPr lang="fr-FR" dirty="0"/>
          </a:p>
        </p:txBody>
      </p:sp>
    </p:spTree>
    <p:extLst>
      <p:ext uri="{BB962C8B-B14F-4D97-AF65-F5344CB8AC3E}">
        <p14:creationId xmlns:p14="http://schemas.microsoft.com/office/powerpoint/2010/main" val="10853883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Fiche produits :</a:t>
            </a:r>
            <a:br>
              <a:rPr lang="fr-FR" dirty="0" smtClean="0">
                <a:solidFill>
                  <a:srgbClr val="00B050"/>
                </a:solidFill>
              </a:rPr>
            </a:br>
            <a:r>
              <a:rPr lang="fr-FR" dirty="0" smtClean="0">
                <a:solidFill>
                  <a:srgbClr val="FF0000"/>
                </a:solidFill>
              </a:rPr>
              <a:t>compte Chèque</a:t>
            </a:r>
            <a:endParaRPr lang="fr-FR" dirty="0"/>
          </a:p>
        </p:txBody>
      </p:sp>
      <p:sp>
        <p:nvSpPr>
          <p:cNvPr id="3" name="Espace réservé du contenu 2"/>
          <p:cNvSpPr>
            <a:spLocks noGrp="1"/>
          </p:cNvSpPr>
          <p:nvPr>
            <p:ph idx="1"/>
          </p:nvPr>
        </p:nvSpPr>
        <p:spPr/>
        <p:txBody>
          <a:bodyPr>
            <a:normAutofit/>
          </a:bodyPr>
          <a:lstStyle/>
          <a:p>
            <a:r>
              <a:rPr lang="fr-FR" dirty="0" smtClean="0"/>
              <a:t>Compte </a:t>
            </a:r>
            <a:r>
              <a:rPr lang="fr-FR" dirty="0"/>
              <a:t>basique indispensable pour </a:t>
            </a:r>
            <a:r>
              <a:rPr lang="fr-FR" dirty="0" smtClean="0"/>
              <a:t>domicilier les mouvements  retraits/versements </a:t>
            </a:r>
            <a:endParaRPr lang="fr-FR" dirty="0"/>
          </a:p>
          <a:p>
            <a:r>
              <a:rPr lang="fr-FR" dirty="0" smtClean="0">
                <a:solidFill>
                  <a:srgbClr val="FF0000"/>
                </a:solidFill>
              </a:rPr>
              <a:t>Offre </a:t>
            </a:r>
            <a:r>
              <a:rPr lang="fr-FR" dirty="0">
                <a:solidFill>
                  <a:srgbClr val="FF0000"/>
                </a:solidFill>
              </a:rPr>
              <a:t>packagée </a:t>
            </a:r>
            <a:r>
              <a:rPr lang="fr-FR" dirty="0"/>
              <a:t>qui s’adapte parfaitement </a:t>
            </a:r>
            <a:r>
              <a:rPr lang="fr-FR" dirty="0" smtClean="0"/>
              <a:t> au </a:t>
            </a:r>
            <a:r>
              <a:rPr lang="fr-FR" dirty="0"/>
              <a:t>profil </a:t>
            </a:r>
            <a:r>
              <a:rPr lang="fr-FR" dirty="0" smtClean="0"/>
              <a:t> de la délivrance de chéquier de carte  de produits d’assurance ainsi que l’accès au découvert </a:t>
            </a:r>
            <a:r>
              <a:rPr lang="fr-FR" dirty="0"/>
              <a:t> </a:t>
            </a:r>
            <a:r>
              <a:rPr lang="fr-FR" dirty="0" smtClean="0"/>
              <a:t>(ex Pack jeunes )</a:t>
            </a:r>
            <a:endParaRPr lang="fr-FR" dirty="0"/>
          </a:p>
          <a:p>
            <a:r>
              <a:rPr lang="fr-FR" dirty="0" smtClean="0"/>
              <a:t>Certains segments de la clientèle (jeunes , fonctionnaires …) bénéficient de l’exonération des frais bancaires et de la réduction auprès des marques partenaires   </a:t>
            </a:r>
            <a:endParaRPr lang="fr-FR" dirty="0"/>
          </a:p>
        </p:txBody>
      </p:sp>
    </p:spTree>
    <p:extLst>
      <p:ext uri="{BB962C8B-B14F-4D97-AF65-F5344CB8AC3E}">
        <p14:creationId xmlns:p14="http://schemas.microsoft.com/office/powerpoint/2010/main" val="2369713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Fiche produits :</a:t>
            </a:r>
            <a:br>
              <a:rPr lang="fr-FR" dirty="0" smtClean="0">
                <a:solidFill>
                  <a:srgbClr val="00B050"/>
                </a:solidFill>
              </a:rPr>
            </a:br>
            <a:r>
              <a:rPr lang="fr-FR" dirty="0" smtClean="0">
                <a:solidFill>
                  <a:srgbClr val="FF0000"/>
                </a:solidFill>
              </a:rPr>
              <a:t>compte sur carnet </a:t>
            </a:r>
            <a:endParaRPr lang="fr-FR" dirty="0"/>
          </a:p>
        </p:txBody>
      </p:sp>
      <p:sp>
        <p:nvSpPr>
          <p:cNvPr id="3" name="Espace réservé du contenu 2"/>
          <p:cNvSpPr>
            <a:spLocks noGrp="1"/>
          </p:cNvSpPr>
          <p:nvPr>
            <p:ph idx="1"/>
          </p:nvPr>
        </p:nvSpPr>
        <p:spPr>
          <a:xfrm>
            <a:off x="838200" y="1825625"/>
            <a:ext cx="10515600" cy="3775075"/>
          </a:xfrm>
        </p:spPr>
        <p:txBody>
          <a:bodyPr>
            <a:normAutofit fontScale="85000" lnSpcReduction="20000"/>
          </a:bodyPr>
          <a:lstStyle/>
          <a:p>
            <a:pPr fontAlgn="base"/>
            <a:r>
              <a:rPr lang="fr-FR" dirty="0" smtClean="0"/>
              <a:t>Compte d’épargne à vue  sans frais</a:t>
            </a:r>
          </a:p>
          <a:p>
            <a:pPr fontAlgn="base"/>
            <a:r>
              <a:rPr lang="fr-FR" dirty="0" smtClean="0"/>
              <a:t>Dépôt compris entre 100 </a:t>
            </a:r>
            <a:r>
              <a:rPr lang="fr-FR" dirty="0" err="1" smtClean="0"/>
              <a:t>dhs</a:t>
            </a:r>
            <a:r>
              <a:rPr lang="fr-FR" dirty="0" smtClean="0"/>
              <a:t> et 400 000 </a:t>
            </a:r>
            <a:r>
              <a:rPr lang="fr-FR" dirty="0" err="1" smtClean="0"/>
              <a:t>dhs</a:t>
            </a:r>
            <a:endParaRPr lang="fr-FR" dirty="0" smtClean="0"/>
          </a:p>
          <a:p>
            <a:pPr fontAlgn="base"/>
            <a:r>
              <a:rPr lang="fr-FR" dirty="0" smtClean="0"/>
              <a:t>Alimenté </a:t>
            </a:r>
            <a:r>
              <a:rPr lang="fr-FR" dirty="0"/>
              <a:t>par </a:t>
            </a:r>
            <a:r>
              <a:rPr lang="fr-FR" dirty="0" smtClean="0"/>
              <a:t> </a:t>
            </a:r>
            <a:r>
              <a:rPr lang="fr-FR" dirty="0"/>
              <a:t>versements </a:t>
            </a:r>
            <a:r>
              <a:rPr lang="fr-FR" dirty="0" smtClean="0"/>
              <a:t>espèces, </a:t>
            </a:r>
            <a:r>
              <a:rPr lang="fr-FR" dirty="0"/>
              <a:t>virements occasionnels ou permanents via le débit </a:t>
            </a:r>
            <a:r>
              <a:rPr lang="fr-FR" dirty="0" smtClean="0"/>
              <a:t>du compte chèque</a:t>
            </a:r>
          </a:p>
          <a:p>
            <a:pPr fontAlgn="base"/>
            <a:r>
              <a:rPr lang="fr-FR" dirty="0" smtClean="0"/>
              <a:t>Avances sans pénalité </a:t>
            </a:r>
          </a:p>
          <a:p>
            <a:pPr fontAlgn="base"/>
            <a:r>
              <a:rPr lang="fr-FR" dirty="0" smtClean="0"/>
              <a:t>Rémunération indexée sur le taux moyen pondéré des bons de trésor à 52 semaines au cour du semestre précèdent diminué de 50 points de bases</a:t>
            </a:r>
          </a:p>
          <a:p>
            <a:pPr fontAlgn="base"/>
            <a:r>
              <a:rPr lang="fr-FR" dirty="0" smtClean="0"/>
              <a:t>Fiscalité : Imposition des intérêts à 30% à titre de  taxe sur  produits de placements à revenu fixe (TPPRF)</a:t>
            </a:r>
            <a:r>
              <a:rPr lang="fr-FR" dirty="0"/>
              <a:t> </a:t>
            </a:r>
            <a:endParaRPr lang="fr-FR" dirty="0" smtClean="0"/>
          </a:p>
          <a:p>
            <a:pPr fontAlgn="base"/>
            <a:r>
              <a:rPr lang="fr-FR" dirty="0" smtClean="0"/>
              <a:t>Adossé à une carte bancaire facilitant  les retraits guichet et la consultation des soldes </a:t>
            </a:r>
          </a:p>
          <a:p>
            <a:pPr fontAlgn="base"/>
            <a:endParaRPr lang="fr-FR" dirty="0"/>
          </a:p>
        </p:txBody>
      </p:sp>
    </p:spTree>
    <p:extLst>
      <p:ext uri="{BB962C8B-B14F-4D97-AF65-F5344CB8AC3E}">
        <p14:creationId xmlns:p14="http://schemas.microsoft.com/office/powerpoint/2010/main" val="1865839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Fiche produits :</a:t>
            </a:r>
            <a:br>
              <a:rPr lang="fr-FR" dirty="0" smtClean="0">
                <a:solidFill>
                  <a:srgbClr val="00B050"/>
                </a:solidFill>
              </a:rPr>
            </a:br>
            <a:r>
              <a:rPr lang="fr-FR" dirty="0" smtClean="0">
                <a:solidFill>
                  <a:srgbClr val="FF0000"/>
                </a:solidFill>
              </a:rPr>
              <a:t>compte courant</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Solution </a:t>
            </a:r>
            <a:r>
              <a:rPr lang="fr-FR" dirty="0"/>
              <a:t>indispensable pour : </a:t>
            </a:r>
            <a:r>
              <a:rPr lang="fr-FR" dirty="0" smtClean="0"/>
              <a:t>.                                                                    La </a:t>
            </a:r>
            <a:r>
              <a:rPr lang="fr-FR" dirty="0"/>
              <a:t>domiciliation de l’ensemble des opérations bancaires débitrices et créditrices liées à </a:t>
            </a:r>
            <a:r>
              <a:rPr lang="fr-FR" dirty="0" smtClean="0">
                <a:solidFill>
                  <a:srgbClr val="FF0000"/>
                </a:solidFill>
              </a:rPr>
              <a:t>l’ activité                                                                     </a:t>
            </a:r>
            <a:r>
              <a:rPr lang="fr-FR" dirty="0" smtClean="0"/>
              <a:t>L’obtention </a:t>
            </a:r>
            <a:r>
              <a:rPr lang="fr-FR" dirty="0"/>
              <a:t>d’une visibilité optimale </a:t>
            </a:r>
            <a:r>
              <a:rPr lang="fr-FR" dirty="0" smtClean="0"/>
              <a:t>du </a:t>
            </a:r>
            <a:r>
              <a:rPr lang="fr-FR" dirty="0"/>
              <a:t>solde, favorisant l’analyse et la réactivité sur la situation financière </a:t>
            </a:r>
            <a:r>
              <a:rPr lang="fr-FR" dirty="0" smtClean="0"/>
              <a:t>de l’affaire                                   L’octroi </a:t>
            </a:r>
            <a:r>
              <a:rPr lang="fr-FR" dirty="0"/>
              <a:t>de moyens de paiement adaptés </a:t>
            </a:r>
            <a:r>
              <a:rPr lang="fr-FR" dirty="0" smtClean="0"/>
              <a:t>aux </a:t>
            </a:r>
            <a:r>
              <a:rPr lang="fr-FR" dirty="0"/>
              <a:t>besoins spécifiques (cartes monétiques chéquiers…)  </a:t>
            </a:r>
          </a:p>
        </p:txBody>
      </p:sp>
    </p:spTree>
    <p:extLst>
      <p:ext uri="{BB962C8B-B14F-4D97-AF65-F5344CB8AC3E}">
        <p14:creationId xmlns:p14="http://schemas.microsoft.com/office/powerpoint/2010/main" val="1114258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Fiche produits :</a:t>
            </a:r>
            <a:br>
              <a:rPr lang="fr-FR" dirty="0" smtClean="0">
                <a:solidFill>
                  <a:srgbClr val="00B050"/>
                </a:solidFill>
              </a:rPr>
            </a:br>
            <a:r>
              <a:rPr lang="fr-FR" sz="2700" b="1" dirty="0" smtClean="0">
                <a:solidFill>
                  <a:srgbClr val="FF0000"/>
                </a:solidFill>
              </a:rPr>
              <a:t>compte en devises pour client exportateur</a:t>
            </a:r>
            <a:r>
              <a:rPr lang="fr-FR" dirty="0" smtClean="0">
                <a:solidFill>
                  <a:srgbClr val="FF0000"/>
                </a:solidFill>
              </a:rPr>
              <a:t/>
            </a:r>
            <a:br>
              <a:rPr lang="fr-FR" dirty="0" smtClean="0">
                <a:solidFill>
                  <a:srgbClr val="FF0000"/>
                </a:solidFill>
              </a:rPr>
            </a:br>
            <a:r>
              <a:rPr lang="fr-FR" dirty="0" smtClean="0">
                <a:solidFill>
                  <a:srgbClr val="FF0000"/>
                </a:solidFill>
              </a:rPr>
              <a:t> </a:t>
            </a:r>
            <a:r>
              <a:rPr lang="fr-FR" sz="2200" b="1" dirty="0" smtClean="0">
                <a:solidFill>
                  <a:srgbClr val="00B050"/>
                </a:solidFill>
              </a:rPr>
              <a:t>sur autorisation de l’office des changes</a:t>
            </a:r>
            <a:endParaRPr lang="fr-FR" sz="2200" b="1" dirty="0">
              <a:solidFill>
                <a:srgbClr val="00B050"/>
              </a:solidFill>
            </a:endParaRPr>
          </a:p>
        </p:txBody>
      </p:sp>
      <p:sp>
        <p:nvSpPr>
          <p:cNvPr id="3" name="Espace réservé du contenu 2"/>
          <p:cNvSpPr>
            <a:spLocks noGrp="1"/>
          </p:cNvSpPr>
          <p:nvPr>
            <p:ph idx="1"/>
          </p:nvPr>
        </p:nvSpPr>
        <p:spPr/>
        <p:txBody>
          <a:bodyPr>
            <a:normAutofit/>
          </a:bodyPr>
          <a:lstStyle/>
          <a:p>
            <a:pPr lvl="0"/>
            <a:r>
              <a:rPr lang="fr-FR" dirty="0" smtClean="0"/>
              <a:t>Gestion </a:t>
            </a:r>
            <a:r>
              <a:rPr lang="fr-FR" dirty="0"/>
              <a:t>optimale </a:t>
            </a:r>
            <a:r>
              <a:rPr lang="fr-FR" dirty="0" smtClean="0"/>
              <a:t>des </a:t>
            </a:r>
            <a:r>
              <a:rPr lang="fr-FR" dirty="0"/>
              <a:t>opérations en devises, débitrices ou créditrices</a:t>
            </a:r>
          </a:p>
          <a:p>
            <a:pPr lvl="0"/>
            <a:r>
              <a:rPr lang="fr-FR" dirty="0" smtClean="0"/>
              <a:t>Mouvements de transferts émis ou reçus avec l’</a:t>
            </a:r>
            <a:r>
              <a:rPr lang="fr-FR" dirty="0" err="1" smtClean="0"/>
              <a:t>etranger</a:t>
            </a:r>
            <a:r>
              <a:rPr lang="fr-FR" dirty="0" smtClean="0"/>
              <a:t> </a:t>
            </a:r>
            <a:endParaRPr lang="fr-FR" dirty="0"/>
          </a:p>
          <a:p>
            <a:pPr lvl="0"/>
            <a:r>
              <a:rPr lang="fr-FR" dirty="0" smtClean="0"/>
              <a:t>Aisance des </a:t>
            </a:r>
            <a:r>
              <a:rPr lang="fr-FR" dirty="0"/>
              <a:t>dépenses par l’octroi d’une carte de paiement internationale et d’un chéquier spécial</a:t>
            </a:r>
          </a:p>
          <a:p>
            <a:pPr lvl="0"/>
            <a:r>
              <a:rPr lang="fr-FR" dirty="0" smtClean="0"/>
              <a:t>Hébergement de la </a:t>
            </a:r>
            <a:r>
              <a:rPr lang="fr-FR" dirty="0"/>
              <a:t>dotation jusqu’à concurrence de 20 % des devises rapatriées</a:t>
            </a:r>
          </a:p>
          <a:p>
            <a:endParaRPr lang="fr-FR" dirty="0"/>
          </a:p>
        </p:txBody>
      </p:sp>
    </p:spTree>
    <p:extLst>
      <p:ext uri="{BB962C8B-B14F-4D97-AF65-F5344CB8AC3E}">
        <p14:creationId xmlns:p14="http://schemas.microsoft.com/office/powerpoint/2010/main" val="3947494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B050"/>
                </a:solidFill>
              </a:rPr>
              <a:t>Fiche produits :</a:t>
            </a:r>
            <a:br>
              <a:rPr lang="fr-FR" dirty="0" smtClean="0">
                <a:solidFill>
                  <a:srgbClr val="00B050"/>
                </a:solidFill>
              </a:rPr>
            </a:br>
            <a:r>
              <a:rPr lang="fr-FR" sz="2700" b="1" dirty="0" smtClean="0">
                <a:solidFill>
                  <a:srgbClr val="FF0000"/>
                </a:solidFill>
              </a:rPr>
              <a:t>compte en devises pour dotation de voyage d’affaires</a:t>
            </a:r>
            <a:r>
              <a:rPr lang="fr-FR" sz="3600" b="1" dirty="0" smtClean="0">
                <a:solidFill>
                  <a:srgbClr val="FF0000"/>
                </a:solidFill>
              </a:rPr>
              <a:t/>
            </a:r>
            <a:br>
              <a:rPr lang="fr-FR" sz="3600" b="1" dirty="0" smtClean="0">
                <a:solidFill>
                  <a:srgbClr val="FF0000"/>
                </a:solidFill>
              </a:rPr>
            </a:br>
            <a:r>
              <a:rPr lang="fr-FR" sz="1600" b="1" dirty="0" smtClean="0">
                <a:solidFill>
                  <a:srgbClr val="FF0000"/>
                </a:solidFill>
              </a:rPr>
              <a:t>sur autorisation de l’office des changes</a:t>
            </a:r>
            <a:endParaRPr lang="fr-FR" sz="1600" dirty="0"/>
          </a:p>
        </p:txBody>
      </p:sp>
      <p:sp>
        <p:nvSpPr>
          <p:cNvPr id="3" name="Espace réservé du contenu 2"/>
          <p:cNvSpPr>
            <a:spLocks noGrp="1"/>
          </p:cNvSpPr>
          <p:nvPr>
            <p:ph idx="1"/>
          </p:nvPr>
        </p:nvSpPr>
        <p:spPr/>
        <p:txBody>
          <a:bodyPr>
            <a:normAutofit/>
          </a:bodyPr>
          <a:lstStyle/>
          <a:p>
            <a:r>
              <a:rPr lang="fr-FR" dirty="0" smtClean="0"/>
              <a:t>Eligible:  Entreprise </a:t>
            </a:r>
            <a:r>
              <a:rPr lang="fr-FR" dirty="0">
                <a:solidFill>
                  <a:srgbClr val="00B050"/>
                </a:solidFill>
              </a:rPr>
              <a:t>non</a:t>
            </a:r>
            <a:r>
              <a:rPr lang="fr-FR" dirty="0"/>
              <a:t> </a:t>
            </a:r>
            <a:r>
              <a:rPr lang="fr-FR" dirty="0" smtClean="0"/>
              <a:t>exportatrice</a:t>
            </a:r>
          </a:p>
          <a:p>
            <a:r>
              <a:rPr lang="fr-FR" dirty="0" smtClean="0"/>
              <a:t>Dépenses couvertes :  Frais </a:t>
            </a:r>
            <a:r>
              <a:rPr lang="fr-FR" dirty="0"/>
              <a:t>de transport </a:t>
            </a:r>
            <a:r>
              <a:rPr lang="fr-FR" dirty="0" smtClean="0"/>
              <a:t>,d’hébergement</a:t>
            </a:r>
            <a:r>
              <a:rPr lang="fr-FR" dirty="0"/>
              <a:t>, </a:t>
            </a:r>
            <a:r>
              <a:rPr lang="fr-FR" dirty="0" smtClean="0"/>
              <a:t>de </a:t>
            </a:r>
            <a:r>
              <a:rPr lang="fr-FR" dirty="0"/>
              <a:t>prospection… </a:t>
            </a:r>
            <a:endParaRPr lang="fr-FR" dirty="0" smtClean="0"/>
          </a:p>
          <a:p>
            <a:r>
              <a:rPr lang="fr-FR" dirty="0" smtClean="0"/>
              <a:t>Compte  </a:t>
            </a:r>
            <a:r>
              <a:rPr lang="fr-FR" dirty="0"/>
              <a:t>alimenté directement via </a:t>
            </a:r>
            <a:r>
              <a:rPr lang="fr-FR" dirty="0" smtClean="0"/>
              <a:t>le  </a:t>
            </a:r>
            <a:r>
              <a:rPr lang="fr-FR" dirty="0"/>
              <a:t>compte courant en Dirhams</a:t>
            </a:r>
          </a:p>
          <a:p>
            <a:pPr lvl="0"/>
            <a:r>
              <a:rPr lang="fr-FR" dirty="0" smtClean="0"/>
              <a:t>Opérations permises : Retraits  </a:t>
            </a:r>
            <a:r>
              <a:rPr lang="fr-FR" dirty="0"/>
              <a:t>de billets étrangers, </a:t>
            </a:r>
            <a:r>
              <a:rPr lang="fr-FR" dirty="0" smtClean="0"/>
              <a:t> </a:t>
            </a:r>
            <a:r>
              <a:rPr lang="fr-FR" dirty="0"/>
              <a:t>virements </a:t>
            </a:r>
            <a:r>
              <a:rPr lang="fr-FR" dirty="0" smtClean="0"/>
              <a:t>,achats </a:t>
            </a:r>
            <a:r>
              <a:rPr lang="fr-FR" dirty="0"/>
              <a:t>par voie électronique…</a:t>
            </a:r>
          </a:p>
          <a:p>
            <a:endParaRPr lang="fr-FR" dirty="0"/>
          </a:p>
        </p:txBody>
      </p:sp>
    </p:spTree>
    <p:extLst>
      <p:ext uri="{BB962C8B-B14F-4D97-AF65-F5344CB8AC3E}">
        <p14:creationId xmlns:p14="http://schemas.microsoft.com/office/powerpoint/2010/main" val="17054612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Fiche produits :</a:t>
            </a:r>
            <a:br>
              <a:rPr lang="fr-FR" dirty="0" smtClean="0">
                <a:solidFill>
                  <a:srgbClr val="00B050"/>
                </a:solidFill>
              </a:rPr>
            </a:br>
            <a:r>
              <a:rPr lang="fr-FR" sz="3600" b="1" dirty="0" smtClean="0">
                <a:solidFill>
                  <a:srgbClr val="FF0000"/>
                </a:solidFill>
              </a:rPr>
              <a:t>compte en dirham convertible</a:t>
            </a:r>
            <a:br>
              <a:rPr lang="fr-FR" sz="3600" b="1" dirty="0" smtClean="0">
                <a:solidFill>
                  <a:srgbClr val="FF0000"/>
                </a:solidFill>
              </a:rPr>
            </a:br>
            <a:endParaRPr lang="fr-FR" dirty="0"/>
          </a:p>
        </p:txBody>
      </p:sp>
      <p:sp>
        <p:nvSpPr>
          <p:cNvPr id="3" name="Espace réservé du contenu 2"/>
          <p:cNvSpPr>
            <a:spLocks noGrp="1"/>
          </p:cNvSpPr>
          <p:nvPr>
            <p:ph idx="1"/>
          </p:nvPr>
        </p:nvSpPr>
        <p:spPr/>
        <p:txBody>
          <a:bodyPr>
            <a:normAutofit/>
          </a:bodyPr>
          <a:lstStyle/>
          <a:p>
            <a:pPr lvl="0"/>
            <a:r>
              <a:rPr lang="fr-FR" dirty="0" smtClean="0"/>
              <a:t>Client exportateur de biens et services sur les marchés internationaux, en zone franche ou places financière offshores sises au Maroc</a:t>
            </a:r>
          </a:p>
          <a:p>
            <a:pPr lvl="0"/>
            <a:r>
              <a:rPr lang="fr-FR" dirty="0" smtClean="0"/>
              <a:t>Alimenté  </a:t>
            </a:r>
            <a:r>
              <a:rPr lang="fr-FR" dirty="0"/>
              <a:t>en </a:t>
            </a:r>
            <a:r>
              <a:rPr lang="fr-FR" dirty="0">
                <a:solidFill>
                  <a:srgbClr val="00B050"/>
                </a:solidFill>
              </a:rPr>
              <a:t>devises ou en </a:t>
            </a:r>
            <a:r>
              <a:rPr lang="fr-FR" dirty="0" err="1">
                <a:solidFill>
                  <a:srgbClr val="00B050"/>
                </a:solidFill>
              </a:rPr>
              <a:t>Dhs</a:t>
            </a:r>
            <a:r>
              <a:rPr lang="fr-FR" dirty="0">
                <a:solidFill>
                  <a:srgbClr val="00B050"/>
                </a:solidFill>
              </a:rPr>
              <a:t> convertibles</a:t>
            </a:r>
          </a:p>
          <a:p>
            <a:pPr lvl="0"/>
            <a:r>
              <a:rPr lang="fr-FR" dirty="0" smtClean="0"/>
              <a:t>Support de </a:t>
            </a:r>
            <a:r>
              <a:rPr lang="fr-FR" dirty="0"/>
              <a:t>règlement </a:t>
            </a:r>
            <a:r>
              <a:rPr lang="fr-FR" dirty="0" smtClean="0"/>
              <a:t>des </a:t>
            </a:r>
            <a:r>
              <a:rPr lang="fr-FR" dirty="0"/>
              <a:t>dépenses professionnelles aussi bien au Maroc qu’à l’étranger</a:t>
            </a:r>
          </a:p>
          <a:p>
            <a:pPr lvl="0"/>
            <a:r>
              <a:rPr lang="fr-FR" dirty="0" smtClean="0"/>
              <a:t>Adossé à une </a:t>
            </a:r>
            <a:r>
              <a:rPr lang="fr-FR" dirty="0"/>
              <a:t>carte de crédit internationale ainsi que d’un chéquier </a:t>
            </a:r>
            <a:r>
              <a:rPr lang="fr-FR" dirty="0" smtClean="0"/>
              <a:t>spécial(portant la mention CCDC)</a:t>
            </a:r>
          </a:p>
          <a:p>
            <a:pPr lvl="0"/>
            <a:r>
              <a:rPr lang="fr-FR" dirty="0" smtClean="0">
                <a:solidFill>
                  <a:srgbClr val="00B050"/>
                </a:solidFill>
              </a:rPr>
              <a:t>Rémunéré</a:t>
            </a:r>
            <a:r>
              <a:rPr lang="fr-FR" dirty="0" smtClean="0"/>
              <a:t> et défiscalisé </a:t>
            </a:r>
            <a:endParaRPr lang="fr-FR" dirty="0"/>
          </a:p>
        </p:txBody>
      </p:sp>
    </p:spTree>
    <p:extLst>
      <p:ext uri="{BB962C8B-B14F-4D97-AF65-F5344CB8AC3E}">
        <p14:creationId xmlns:p14="http://schemas.microsoft.com/office/powerpoint/2010/main" val="5146125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B050"/>
                </a:solidFill>
              </a:rPr>
              <a:t>Fiche produits :</a:t>
            </a:r>
            <a:br>
              <a:rPr lang="fr-FR" dirty="0">
                <a:solidFill>
                  <a:srgbClr val="00B050"/>
                </a:solidFill>
              </a:rPr>
            </a:br>
            <a:r>
              <a:rPr lang="fr-FR" sz="3200" b="1" dirty="0" smtClean="0">
                <a:solidFill>
                  <a:srgbClr val="FF0000"/>
                </a:solidFill>
              </a:rPr>
              <a:t>Financements </a:t>
            </a:r>
            <a:endParaRPr lang="fr-FR" sz="3200"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Crédit immobilier  </a:t>
            </a:r>
            <a:r>
              <a:rPr lang="fr-FR" dirty="0"/>
              <a:t>jusqu’à </a:t>
            </a:r>
            <a:r>
              <a:rPr lang="fr-FR" dirty="0">
                <a:solidFill>
                  <a:srgbClr val="FF0000"/>
                </a:solidFill>
              </a:rPr>
              <a:t>105%</a:t>
            </a:r>
            <a:r>
              <a:rPr lang="fr-FR" dirty="0"/>
              <a:t>de la valeur à l’acte  </a:t>
            </a:r>
            <a:r>
              <a:rPr lang="fr-FR" dirty="0" smtClean="0"/>
              <a:t>(y compris les frais hypothécaires)avec possibilité de différé d’ un an </a:t>
            </a:r>
          </a:p>
          <a:p>
            <a:r>
              <a:rPr lang="fr-FR" dirty="0" smtClean="0"/>
              <a:t>Crédits immobiliers aux </a:t>
            </a:r>
            <a:r>
              <a:rPr lang="fr-FR" dirty="0" smtClean="0">
                <a:solidFill>
                  <a:srgbClr val="FF0000"/>
                </a:solidFill>
              </a:rPr>
              <a:t>fonctionnaires</a:t>
            </a:r>
            <a:r>
              <a:rPr lang="fr-FR" dirty="0" smtClean="0"/>
              <a:t> conventionnés (fondation Mohamed VI etc…)</a:t>
            </a:r>
          </a:p>
          <a:p>
            <a:r>
              <a:rPr lang="fr-FR" dirty="0" smtClean="0"/>
              <a:t>Crédit immobilier aux </a:t>
            </a:r>
            <a:r>
              <a:rPr lang="fr-FR" dirty="0" smtClean="0">
                <a:solidFill>
                  <a:srgbClr val="FF0000"/>
                </a:solidFill>
              </a:rPr>
              <a:t>étrangers non résidents </a:t>
            </a:r>
            <a:r>
              <a:rPr lang="fr-FR" dirty="0" smtClean="0"/>
              <a:t>pour l’acquisition d’une résidence au Maroc dans la imite de 50% du prix et sur une durée maximale de 25 ans </a:t>
            </a:r>
            <a:r>
              <a:rPr lang="fr-FR" dirty="0" err="1" smtClean="0"/>
              <a:t>deCrédit</a:t>
            </a:r>
            <a:r>
              <a:rPr lang="fr-FR" dirty="0" smtClean="0"/>
              <a:t> adossé au compte en dirham convertible à ouvrir </a:t>
            </a:r>
            <a:endParaRPr lang="fr-FR" dirty="0"/>
          </a:p>
          <a:p>
            <a:r>
              <a:rPr lang="fr-FR" dirty="0" smtClean="0"/>
              <a:t>Crédit personnel adapté au client en terme de périodicité et de taux</a:t>
            </a:r>
          </a:p>
          <a:p>
            <a:r>
              <a:rPr lang="fr-FR" dirty="0" smtClean="0">
                <a:solidFill>
                  <a:srgbClr val="FF0000"/>
                </a:solidFill>
              </a:rPr>
              <a:t>Financement études </a:t>
            </a:r>
            <a:r>
              <a:rPr lang="fr-FR" dirty="0" smtClean="0"/>
              <a:t>supérieures au Maroc et à l’étranger </a:t>
            </a:r>
            <a:r>
              <a:rPr lang="fr-FR" dirty="0"/>
              <a:t> </a:t>
            </a:r>
            <a:r>
              <a:rPr lang="fr-FR" dirty="0" smtClean="0"/>
              <a:t>dans la limite de 50 000dhs/an sur 5 ans , remboursement sur 12 ans dont 6 ans de différé</a:t>
            </a:r>
            <a:r>
              <a:rPr lang="fr-FR" dirty="0"/>
              <a:t> </a:t>
            </a:r>
          </a:p>
        </p:txBody>
      </p:sp>
    </p:spTree>
    <p:extLst>
      <p:ext uri="{BB962C8B-B14F-4D97-AF65-F5344CB8AC3E}">
        <p14:creationId xmlns:p14="http://schemas.microsoft.com/office/powerpoint/2010/main" val="42502815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B050"/>
                </a:solidFill>
              </a:rPr>
              <a:t>Fiche produits :</a:t>
            </a:r>
            <a:br>
              <a:rPr lang="fr-FR" dirty="0">
                <a:solidFill>
                  <a:srgbClr val="00B050"/>
                </a:solidFill>
              </a:rPr>
            </a:br>
            <a:r>
              <a:rPr lang="fr-FR" sz="1800" b="1" dirty="0" smtClean="0">
                <a:solidFill>
                  <a:srgbClr val="FF0000"/>
                </a:solidFill>
              </a:rPr>
              <a:t>plans épargne</a:t>
            </a:r>
            <a:endParaRPr lang="fr-FR" sz="1800" dirty="0"/>
          </a:p>
        </p:txBody>
      </p:sp>
      <p:sp>
        <p:nvSpPr>
          <p:cNvPr id="3" name="Espace réservé du contenu 2"/>
          <p:cNvSpPr>
            <a:spLocks noGrp="1"/>
          </p:cNvSpPr>
          <p:nvPr>
            <p:ph idx="1"/>
          </p:nvPr>
        </p:nvSpPr>
        <p:spPr/>
        <p:txBody>
          <a:bodyPr>
            <a:normAutofit fontScale="92500"/>
          </a:bodyPr>
          <a:lstStyle/>
          <a:p>
            <a:r>
              <a:rPr lang="fr-FR" dirty="0" smtClean="0">
                <a:solidFill>
                  <a:srgbClr val="FF0000"/>
                </a:solidFill>
              </a:rPr>
              <a:t>Plan épargne éducation </a:t>
            </a:r>
            <a:r>
              <a:rPr lang="fr-FR" dirty="0" smtClean="0"/>
              <a:t>:Constitution d’une épargne  revalorisée annuellement à un taux d’</a:t>
            </a:r>
            <a:r>
              <a:rPr lang="fr-FR" dirty="0" err="1" smtClean="0"/>
              <a:t>interet</a:t>
            </a:r>
            <a:r>
              <a:rPr lang="fr-FR" dirty="0" smtClean="0"/>
              <a:t> minimum garanti pour financer les frais des études des enfants </a:t>
            </a:r>
          </a:p>
          <a:p>
            <a:r>
              <a:rPr lang="fr-FR" dirty="0" smtClean="0">
                <a:solidFill>
                  <a:srgbClr val="FF0000"/>
                </a:solidFill>
              </a:rPr>
              <a:t>Plan épargne retraite </a:t>
            </a:r>
            <a:r>
              <a:rPr lang="fr-FR" dirty="0" smtClean="0"/>
              <a:t>assorti d’un </a:t>
            </a:r>
            <a:r>
              <a:rPr lang="fr-FR" dirty="0" smtClean="0">
                <a:solidFill>
                  <a:srgbClr val="FF0000"/>
                </a:solidFill>
              </a:rPr>
              <a:t>abattement fiscal </a:t>
            </a:r>
            <a:r>
              <a:rPr lang="fr-FR" dirty="0" smtClean="0"/>
              <a:t>après de 8 ans</a:t>
            </a:r>
          </a:p>
          <a:p>
            <a:r>
              <a:rPr lang="fr-FR" dirty="0" smtClean="0">
                <a:solidFill>
                  <a:srgbClr val="FF0000"/>
                </a:solidFill>
              </a:rPr>
              <a:t>Plan épargne logement </a:t>
            </a:r>
            <a:r>
              <a:rPr lang="fr-FR" dirty="0" smtClean="0"/>
              <a:t>rémunéré(minimum sur 3ans) ,doté d’avantages fiscaux et permettant d’accéder à la propriété via un financement à un taux préférentiel  </a:t>
            </a:r>
          </a:p>
          <a:p>
            <a:r>
              <a:rPr lang="fr-FR" dirty="0" smtClean="0">
                <a:solidFill>
                  <a:srgbClr val="FF0000"/>
                </a:solidFill>
              </a:rPr>
              <a:t>Plan épargne action  </a:t>
            </a:r>
            <a:r>
              <a:rPr lang="fr-FR" dirty="0" smtClean="0"/>
              <a:t>pour la constitution d’un portefeuille titres dont le rendement </a:t>
            </a:r>
            <a:r>
              <a:rPr lang="fr-FR" dirty="0" smtClean="0">
                <a:solidFill>
                  <a:srgbClr val="FF0000"/>
                </a:solidFill>
              </a:rPr>
              <a:t>est défiscalisé</a:t>
            </a:r>
            <a:r>
              <a:rPr lang="fr-FR" dirty="0" smtClean="0"/>
              <a:t> après une période de souscription de </a:t>
            </a:r>
            <a:r>
              <a:rPr lang="fr-FR" dirty="0" smtClean="0">
                <a:solidFill>
                  <a:srgbClr val="FF0000"/>
                </a:solidFill>
              </a:rPr>
              <a:t>5ans </a:t>
            </a:r>
          </a:p>
          <a:p>
            <a:r>
              <a:rPr lang="fr-FR" dirty="0"/>
              <a:t> </a:t>
            </a:r>
          </a:p>
        </p:txBody>
      </p:sp>
    </p:spTree>
    <p:extLst>
      <p:ext uri="{BB962C8B-B14F-4D97-AF65-F5344CB8AC3E}">
        <p14:creationId xmlns:p14="http://schemas.microsoft.com/office/powerpoint/2010/main" val="28110044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B050"/>
                </a:solidFill>
              </a:rPr>
              <a:t>Fiche produits :</a:t>
            </a:r>
            <a:br>
              <a:rPr lang="fr-FR" dirty="0">
                <a:solidFill>
                  <a:srgbClr val="00B050"/>
                </a:solidFill>
              </a:rPr>
            </a:br>
            <a:r>
              <a:rPr lang="fr-FR" sz="1800" b="1" dirty="0" smtClean="0">
                <a:solidFill>
                  <a:srgbClr val="FF0000"/>
                </a:solidFill>
              </a:rPr>
              <a:t>Placement d’ </a:t>
            </a:r>
            <a:r>
              <a:rPr lang="fr-FR" sz="1800" b="1" dirty="0">
                <a:solidFill>
                  <a:srgbClr val="FF0000"/>
                </a:solidFill>
              </a:rPr>
              <a:t>épargne</a:t>
            </a:r>
            <a:endParaRPr lang="fr-FR" dirty="0"/>
          </a:p>
        </p:txBody>
      </p:sp>
      <p:sp>
        <p:nvSpPr>
          <p:cNvPr id="3" name="Espace réservé du contenu 2"/>
          <p:cNvSpPr>
            <a:spLocks noGrp="1"/>
          </p:cNvSpPr>
          <p:nvPr>
            <p:ph idx="1"/>
          </p:nvPr>
        </p:nvSpPr>
        <p:spPr/>
        <p:txBody>
          <a:bodyPr>
            <a:normAutofit/>
          </a:bodyPr>
          <a:lstStyle/>
          <a:p>
            <a:r>
              <a:rPr lang="fr-FR" dirty="0" smtClean="0">
                <a:solidFill>
                  <a:srgbClr val="FF0000"/>
                </a:solidFill>
              </a:rPr>
              <a:t>Dépôt à terme  </a:t>
            </a:r>
            <a:r>
              <a:rPr lang="fr-FR" dirty="0" smtClean="0"/>
              <a:t>sur 3,6 ou 12 mois à un taux négociable                                 Sécurité du capital                                                                                      Possibilité d’avance en cas de besoin de liquidité </a:t>
            </a:r>
          </a:p>
          <a:p>
            <a:r>
              <a:rPr lang="fr-FR" dirty="0" smtClean="0">
                <a:solidFill>
                  <a:srgbClr val="FF0000"/>
                </a:solidFill>
              </a:rPr>
              <a:t>OPCVM</a:t>
            </a:r>
            <a:r>
              <a:rPr lang="fr-FR" dirty="0" smtClean="0"/>
              <a:t>: placement  </a:t>
            </a:r>
            <a:r>
              <a:rPr lang="fr-FR" dirty="0"/>
              <a:t>collectifs en valeurs mobilières permettent d’optimiser le rendement </a:t>
            </a:r>
            <a:r>
              <a:rPr lang="fr-FR" dirty="0" smtClean="0"/>
              <a:t>et </a:t>
            </a:r>
            <a:r>
              <a:rPr lang="fr-FR" dirty="0"/>
              <a:t>de minimiser </a:t>
            </a:r>
            <a:r>
              <a:rPr lang="fr-FR" dirty="0" smtClean="0"/>
              <a:t>les  risques grâce à une </a:t>
            </a:r>
            <a:r>
              <a:rPr lang="fr-FR" dirty="0"/>
              <a:t>stratégie de diversification des actifs financiers</a:t>
            </a:r>
            <a:r>
              <a:rPr lang="fr-FR" dirty="0" smtClean="0"/>
              <a:t>.</a:t>
            </a:r>
            <a:endParaRPr lang="fr-FR" dirty="0"/>
          </a:p>
        </p:txBody>
      </p:sp>
    </p:spTree>
    <p:extLst>
      <p:ext uri="{BB962C8B-B14F-4D97-AF65-F5344CB8AC3E}">
        <p14:creationId xmlns:p14="http://schemas.microsoft.com/office/powerpoint/2010/main" val="10484637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B050"/>
                </a:solidFill>
              </a:rPr>
              <a:t>Fiche produits :</a:t>
            </a:r>
            <a:br>
              <a:rPr lang="fr-FR" dirty="0">
                <a:solidFill>
                  <a:srgbClr val="00B050"/>
                </a:solidFill>
              </a:rPr>
            </a:br>
            <a:r>
              <a:rPr lang="fr-FR" sz="2400" b="1" dirty="0" smtClean="0">
                <a:solidFill>
                  <a:srgbClr val="FF0000"/>
                </a:solidFill>
              </a:rPr>
              <a:t>Prévoyance </a:t>
            </a:r>
            <a:endParaRPr lang="fr-FR" sz="2400" b="1" dirty="0"/>
          </a:p>
        </p:txBody>
      </p:sp>
      <p:sp>
        <p:nvSpPr>
          <p:cNvPr id="3" name="Espace réservé du contenu 2"/>
          <p:cNvSpPr>
            <a:spLocks noGrp="1"/>
          </p:cNvSpPr>
          <p:nvPr>
            <p:ph idx="1"/>
          </p:nvPr>
        </p:nvSpPr>
        <p:spPr/>
        <p:txBody>
          <a:bodyPr>
            <a:normAutofit/>
          </a:bodyPr>
          <a:lstStyle/>
          <a:p>
            <a:r>
              <a:rPr lang="fr-FR" dirty="0" smtClean="0">
                <a:solidFill>
                  <a:srgbClr val="FF0000"/>
                </a:solidFill>
              </a:rPr>
              <a:t>Capital </a:t>
            </a:r>
            <a:r>
              <a:rPr lang="fr-FR" dirty="0">
                <a:solidFill>
                  <a:srgbClr val="FF0000"/>
                </a:solidFill>
              </a:rPr>
              <a:t>assuré </a:t>
            </a:r>
            <a:r>
              <a:rPr lang="fr-FR" dirty="0" smtClean="0">
                <a:solidFill>
                  <a:srgbClr val="FF0000"/>
                </a:solidFill>
              </a:rPr>
              <a:t> </a:t>
            </a:r>
            <a:r>
              <a:rPr lang="fr-FR" dirty="0">
                <a:solidFill>
                  <a:srgbClr val="002060"/>
                </a:solidFill>
              </a:rPr>
              <a:t>lié</a:t>
            </a:r>
            <a:r>
              <a:rPr lang="fr-FR" dirty="0"/>
              <a:t> au </a:t>
            </a:r>
            <a:r>
              <a:rPr lang="fr-FR" dirty="0">
                <a:solidFill>
                  <a:srgbClr val="FF0000"/>
                </a:solidFill>
              </a:rPr>
              <a:t>solde </a:t>
            </a:r>
            <a:r>
              <a:rPr lang="fr-FR" dirty="0" smtClean="0">
                <a:solidFill>
                  <a:srgbClr val="FF0000"/>
                </a:solidFill>
              </a:rPr>
              <a:t>du </a:t>
            </a:r>
            <a:r>
              <a:rPr lang="fr-FR" dirty="0">
                <a:solidFill>
                  <a:srgbClr val="FF0000"/>
                </a:solidFill>
              </a:rPr>
              <a:t>compte sur </a:t>
            </a:r>
            <a:r>
              <a:rPr lang="fr-FR" dirty="0" smtClean="0">
                <a:solidFill>
                  <a:srgbClr val="FF0000"/>
                </a:solidFill>
              </a:rPr>
              <a:t>carnet </a:t>
            </a:r>
            <a:r>
              <a:rPr lang="fr-FR" dirty="0" smtClean="0"/>
              <a:t>versé aux ayants droit en cas de décès du titulaire .</a:t>
            </a:r>
          </a:p>
          <a:p>
            <a:r>
              <a:rPr lang="fr-FR" dirty="0" smtClean="0">
                <a:solidFill>
                  <a:srgbClr val="FF0000"/>
                </a:solidFill>
              </a:rPr>
              <a:t>Assurance hospitalisation </a:t>
            </a:r>
            <a:r>
              <a:rPr lang="fr-FR" dirty="0" smtClean="0"/>
              <a:t>au Maroc et à l’</a:t>
            </a:r>
            <a:r>
              <a:rPr lang="fr-FR" dirty="0" err="1" smtClean="0"/>
              <a:t>etranger</a:t>
            </a:r>
            <a:r>
              <a:rPr lang="fr-FR" dirty="0" smtClean="0"/>
              <a:t>  en  </a:t>
            </a:r>
            <a:r>
              <a:rPr lang="fr-FR" dirty="0"/>
              <a:t>couverture des frais cliniques ou hospitaliers </a:t>
            </a:r>
            <a:r>
              <a:rPr lang="fr-FR" dirty="0" smtClean="0"/>
              <a:t>,visites médicales à domiciles et transport sanitaire.</a:t>
            </a:r>
            <a:endParaRPr lang="fr-FR" dirty="0"/>
          </a:p>
          <a:p>
            <a:r>
              <a:rPr lang="fr-FR" dirty="0" smtClean="0">
                <a:solidFill>
                  <a:srgbClr val="FF0000"/>
                </a:solidFill>
              </a:rPr>
              <a:t>Assurance habitation </a:t>
            </a:r>
            <a:r>
              <a:rPr lang="fr-FR" dirty="0" smtClean="0"/>
              <a:t>en couverture </a:t>
            </a:r>
            <a:r>
              <a:rPr lang="fr-FR" dirty="0"/>
              <a:t>de </a:t>
            </a:r>
            <a:r>
              <a:rPr lang="fr-FR" dirty="0" smtClean="0"/>
              <a:t>sinistre( </a:t>
            </a:r>
            <a:r>
              <a:rPr lang="fr-FR" dirty="0"/>
              <a:t>dégâts d’eau, </a:t>
            </a:r>
            <a:r>
              <a:rPr lang="fr-FR" dirty="0" smtClean="0"/>
              <a:t> </a:t>
            </a:r>
            <a:r>
              <a:rPr lang="fr-FR" dirty="0"/>
              <a:t>incendies </a:t>
            </a:r>
            <a:r>
              <a:rPr lang="fr-FR" dirty="0" smtClean="0"/>
              <a:t>,vol, responsabilité civile etc…)</a:t>
            </a:r>
            <a:endParaRPr lang="fr-FR" dirty="0"/>
          </a:p>
        </p:txBody>
      </p:sp>
    </p:spTree>
    <p:extLst>
      <p:ext uri="{BB962C8B-B14F-4D97-AF65-F5344CB8AC3E}">
        <p14:creationId xmlns:p14="http://schemas.microsoft.com/office/powerpoint/2010/main" val="79801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0070C0"/>
                </a:solidFill>
              </a:rPr>
              <a:t>Techniques de banque </a:t>
            </a:r>
            <a:r>
              <a:rPr lang="fr-FR" dirty="0"/>
              <a:t/>
            </a:r>
            <a:br>
              <a:rPr lang="fr-FR" dirty="0"/>
            </a:br>
            <a:r>
              <a:rPr lang="fr-FR" dirty="0" smtClean="0"/>
              <a:t>Constitution de Garanties </a:t>
            </a:r>
            <a:r>
              <a:rPr lang="fr-FR" dirty="0"/>
              <a:t/>
            </a:r>
            <a:br>
              <a:rPr lang="fr-FR" dirty="0"/>
            </a:b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smtClean="0"/>
              <a:t>Garanties réelles </a:t>
            </a:r>
          </a:p>
          <a:p>
            <a:r>
              <a:rPr lang="fr-FR" dirty="0" smtClean="0"/>
              <a:t>Garanties additionnelles </a:t>
            </a:r>
          </a:p>
          <a:p>
            <a:r>
              <a:rPr lang="fr-FR" dirty="0" smtClean="0"/>
              <a:t>Formalisation de suretés </a:t>
            </a:r>
          </a:p>
          <a:p>
            <a:r>
              <a:rPr lang="fr-FR" dirty="0" smtClean="0"/>
              <a:t>Mise en jeu de garanties</a:t>
            </a:r>
            <a:endParaRPr lang="fr-FR" dirty="0"/>
          </a:p>
        </p:txBody>
      </p:sp>
    </p:spTree>
    <p:extLst>
      <p:ext uri="{BB962C8B-B14F-4D97-AF65-F5344CB8AC3E}">
        <p14:creationId xmlns:p14="http://schemas.microsoft.com/office/powerpoint/2010/main" val="40823368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Fiche produits :</a:t>
            </a:r>
            <a:br>
              <a:rPr lang="fr-FR" dirty="0" smtClean="0">
                <a:solidFill>
                  <a:srgbClr val="00B050"/>
                </a:solidFill>
              </a:rPr>
            </a:br>
            <a:r>
              <a:rPr lang="fr-FR" sz="3100" b="1" dirty="0" err="1" smtClean="0">
                <a:solidFill>
                  <a:srgbClr val="FF0000"/>
                </a:solidFill>
              </a:rPr>
              <a:t>ebanking</a:t>
            </a:r>
            <a:r>
              <a:rPr lang="fr-FR" b="1" dirty="0" smtClean="0">
                <a:solidFill>
                  <a:srgbClr val="FF0000"/>
                </a:solidFill>
              </a:rPr>
              <a:t/>
            </a:r>
            <a:br>
              <a:rPr lang="fr-FR" b="1" dirty="0" smtClean="0">
                <a:solidFill>
                  <a:srgbClr val="FF0000"/>
                </a:solidFill>
              </a:rPr>
            </a:br>
            <a:endParaRPr lang="fr-FR" dirty="0"/>
          </a:p>
        </p:txBody>
      </p:sp>
      <p:sp>
        <p:nvSpPr>
          <p:cNvPr id="3" name="Espace réservé du contenu 2"/>
          <p:cNvSpPr>
            <a:spLocks noGrp="1"/>
          </p:cNvSpPr>
          <p:nvPr>
            <p:ph idx="1"/>
          </p:nvPr>
        </p:nvSpPr>
        <p:spPr/>
        <p:txBody>
          <a:bodyPr>
            <a:normAutofit/>
          </a:bodyPr>
          <a:lstStyle/>
          <a:p>
            <a:r>
              <a:rPr lang="fr-FR" dirty="0"/>
              <a:t>En un clic, avoir accès à toutes </a:t>
            </a:r>
            <a:r>
              <a:rPr lang="fr-FR" dirty="0" smtClean="0"/>
              <a:t>les </a:t>
            </a:r>
            <a:r>
              <a:rPr lang="fr-FR" dirty="0"/>
              <a:t>opérations bancaires </a:t>
            </a:r>
          </a:p>
          <a:p>
            <a:r>
              <a:rPr lang="fr-FR" dirty="0" smtClean="0">
                <a:solidFill>
                  <a:srgbClr val="FF0000"/>
                </a:solidFill>
              </a:rPr>
              <a:t>Solution </a:t>
            </a:r>
            <a:r>
              <a:rPr lang="fr-FR" dirty="0">
                <a:solidFill>
                  <a:srgbClr val="FF0000"/>
                </a:solidFill>
              </a:rPr>
              <a:t>de banque à </a:t>
            </a:r>
            <a:r>
              <a:rPr lang="fr-FR" dirty="0" smtClean="0">
                <a:solidFill>
                  <a:srgbClr val="FF0000"/>
                </a:solidFill>
              </a:rPr>
              <a:t>distance </a:t>
            </a:r>
            <a:r>
              <a:rPr lang="fr-FR" dirty="0" smtClean="0"/>
              <a:t>connectée  </a:t>
            </a:r>
            <a:r>
              <a:rPr lang="fr-FR" dirty="0"/>
              <a:t>idéale pour </a:t>
            </a:r>
            <a:r>
              <a:rPr lang="fr-FR" dirty="0" smtClean="0"/>
              <a:t>les </a:t>
            </a:r>
            <a:r>
              <a:rPr lang="fr-FR" dirty="0"/>
              <a:t>virements, consultations, recharges monétiques et commandes, accessible à tout </a:t>
            </a:r>
            <a:r>
              <a:rPr lang="fr-FR" dirty="0" smtClean="0"/>
              <a:t>moment et en tout lieu </a:t>
            </a:r>
            <a:endParaRPr lang="fr-FR" dirty="0"/>
          </a:p>
          <a:p>
            <a:r>
              <a:rPr lang="fr-FR" dirty="0" smtClean="0">
                <a:solidFill>
                  <a:srgbClr val="FF0000"/>
                </a:solidFill>
              </a:rPr>
              <a:t>Possibilité de suivre </a:t>
            </a:r>
            <a:r>
              <a:rPr lang="fr-FR" dirty="0">
                <a:solidFill>
                  <a:srgbClr val="FF0000"/>
                </a:solidFill>
              </a:rPr>
              <a:t>le cours de la bourse en direct </a:t>
            </a:r>
            <a:r>
              <a:rPr lang="fr-FR" dirty="0" smtClean="0"/>
              <a:t>pour une meilleurs gestion de portefeuille  </a:t>
            </a:r>
            <a:r>
              <a:rPr lang="fr-FR" dirty="0"/>
              <a:t>à distance.</a:t>
            </a:r>
          </a:p>
          <a:p>
            <a:r>
              <a:rPr lang="fr-FR" dirty="0">
                <a:solidFill>
                  <a:srgbClr val="FF0000"/>
                </a:solidFill>
              </a:rPr>
              <a:t>Hautement sécurisé</a:t>
            </a:r>
            <a:r>
              <a:rPr lang="fr-FR" dirty="0"/>
              <a:t> grâce à des codes d’accès, </a:t>
            </a:r>
            <a:r>
              <a:rPr lang="fr-FR" dirty="0" smtClean="0"/>
              <a:t>cette solution  </a:t>
            </a:r>
            <a:r>
              <a:rPr lang="fr-FR" dirty="0"/>
              <a:t>garantit la sécurité optimale </a:t>
            </a:r>
            <a:r>
              <a:rPr lang="fr-FR" dirty="0" smtClean="0"/>
              <a:t>des </a:t>
            </a:r>
            <a:r>
              <a:rPr lang="fr-FR" dirty="0"/>
              <a:t>transactions bancaires</a:t>
            </a:r>
            <a:r>
              <a:rPr lang="fr-FR" dirty="0" smtClean="0"/>
              <a:t>.</a:t>
            </a:r>
            <a:endParaRPr lang="fr-FR" dirty="0"/>
          </a:p>
        </p:txBody>
      </p:sp>
    </p:spTree>
    <p:extLst>
      <p:ext uri="{BB962C8B-B14F-4D97-AF65-F5344CB8AC3E}">
        <p14:creationId xmlns:p14="http://schemas.microsoft.com/office/powerpoint/2010/main" val="26300763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B050"/>
                </a:solidFill>
              </a:rPr>
              <a:t>Fiche produits :</a:t>
            </a:r>
            <a:br>
              <a:rPr lang="fr-FR" dirty="0">
                <a:solidFill>
                  <a:srgbClr val="00B050"/>
                </a:solidFill>
              </a:rPr>
            </a:br>
            <a:r>
              <a:rPr lang="fr-FR" sz="3100" b="1" dirty="0" smtClean="0">
                <a:solidFill>
                  <a:srgbClr val="FF0000"/>
                </a:solidFill>
              </a:rPr>
              <a:t>Client professionnel</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solidFill>
                  <a:srgbClr val="FF0000"/>
                </a:solidFill>
              </a:rPr>
              <a:t>Autorisation de découvert</a:t>
            </a:r>
            <a:r>
              <a:rPr lang="fr-FR" dirty="0" smtClean="0"/>
              <a:t>  et escompte pour couvrir les décalages de trésorerie de l’activité </a:t>
            </a:r>
          </a:p>
          <a:p>
            <a:r>
              <a:rPr lang="fr-FR" dirty="0" smtClean="0"/>
              <a:t>Crédit à moyen et long terme jusqu’à hauteur de 70% du projet                 sur </a:t>
            </a:r>
            <a:r>
              <a:rPr lang="fr-FR" dirty="0" smtClean="0">
                <a:solidFill>
                  <a:srgbClr val="FF0000"/>
                </a:solidFill>
              </a:rPr>
              <a:t>15 ans dont 3 ans de différé</a:t>
            </a:r>
          </a:p>
          <a:p>
            <a:r>
              <a:rPr lang="fr-FR" dirty="0" smtClean="0"/>
              <a:t> </a:t>
            </a:r>
            <a:r>
              <a:rPr lang="fr-FR" dirty="0" smtClean="0">
                <a:solidFill>
                  <a:srgbClr val="FF0000"/>
                </a:solidFill>
              </a:rPr>
              <a:t>Crédit bail équipement </a:t>
            </a:r>
            <a:r>
              <a:rPr lang="fr-FR" dirty="0" smtClean="0"/>
              <a:t>doté d’avantages fiscaux plafonné à 60 mois </a:t>
            </a:r>
          </a:p>
          <a:p>
            <a:r>
              <a:rPr lang="fr-FR" dirty="0" smtClean="0">
                <a:solidFill>
                  <a:srgbClr val="FF0000"/>
                </a:solidFill>
              </a:rPr>
              <a:t>Crédit immobilier professionnel </a:t>
            </a:r>
            <a:r>
              <a:rPr lang="fr-FR" dirty="0" smtClean="0"/>
              <a:t>(acquisition de locaux commerciaux) </a:t>
            </a:r>
          </a:p>
          <a:p>
            <a:r>
              <a:rPr lang="fr-FR" dirty="0" smtClean="0">
                <a:solidFill>
                  <a:srgbClr val="FF0000"/>
                </a:solidFill>
              </a:rPr>
              <a:t>Assurance décès /invalidité </a:t>
            </a:r>
            <a:r>
              <a:rPr lang="fr-FR" dirty="0">
                <a:solidFill>
                  <a:srgbClr val="FF0000"/>
                </a:solidFill>
              </a:rPr>
              <a:t>d’un partenaire </a:t>
            </a:r>
            <a:r>
              <a:rPr lang="fr-FR" dirty="0">
                <a:solidFill>
                  <a:srgbClr val="0070C0"/>
                </a:solidFill>
              </a:rPr>
              <a:t>essentiel</a:t>
            </a:r>
            <a:r>
              <a:rPr lang="fr-FR" dirty="0"/>
              <a:t> </a:t>
            </a:r>
            <a:r>
              <a:rPr lang="fr-FR" dirty="0" smtClean="0"/>
              <a:t>dans les  </a:t>
            </a:r>
            <a:r>
              <a:rPr lang="fr-FR" dirty="0"/>
              <a:t>affaires </a:t>
            </a:r>
            <a:r>
              <a:rPr lang="fr-FR" dirty="0" smtClean="0"/>
              <a:t> en couverture des conséquences du sinistre sur l‘</a:t>
            </a:r>
            <a:r>
              <a:rPr lang="fr-FR" dirty="0" err="1" smtClean="0"/>
              <a:t>actvité</a:t>
            </a:r>
            <a:r>
              <a:rPr lang="fr-FR" dirty="0" smtClean="0"/>
              <a:t>  , indemnisation plafonnée à 2 000 000 </a:t>
            </a:r>
            <a:r>
              <a:rPr lang="fr-FR" dirty="0" err="1" smtClean="0"/>
              <a:t>dhs</a:t>
            </a:r>
            <a:endParaRPr lang="fr-FR" dirty="0" smtClean="0"/>
          </a:p>
          <a:p>
            <a:r>
              <a:rPr lang="fr-FR" dirty="0" smtClean="0">
                <a:solidFill>
                  <a:srgbClr val="FF0000"/>
                </a:solidFill>
              </a:rPr>
              <a:t>Plan de retraite </a:t>
            </a:r>
          </a:p>
        </p:txBody>
      </p:sp>
    </p:spTree>
    <p:extLst>
      <p:ext uri="{BB962C8B-B14F-4D97-AF65-F5344CB8AC3E}">
        <p14:creationId xmlns:p14="http://schemas.microsoft.com/office/powerpoint/2010/main" val="37542135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Protection de la clientèle des établissements de crédit</a:t>
            </a:r>
            <a:br>
              <a:rPr lang="fr-FR" dirty="0"/>
            </a:br>
            <a:endParaRPr lang="fr-FR" dirty="0"/>
          </a:p>
        </p:txBody>
      </p:sp>
      <p:sp>
        <p:nvSpPr>
          <p:cNvPr id="3" name="Sous-titre 2"/>
          <p:cNvSpPr>
            <a:spLocks noGrp="1"/>
          </p:cNvSpPr>
          <p:nvPr>
            <p:ph type="subTitle" idx="1"/>
          </p:nvPr>
        </p:nvSpPr>
        <p:spPr/>
        <p:txBody>
          <a:bodyPr/>
          <a:lstStyle/>
          <a:p>
            <a:r>
              <a:rPr lang="fr-FR" dirty="0"/>
              <a:t>La loi n° 103-12 relative aux établissements de crédit </a:t>
            </a:r>
          </a:p>
        </p:txBody>
      </p:sp>
    </p:spTree>
    <p:extLst>
      <p:ext uri="{BB962C8B-B14F-4D97-AF65-F5344CB8AC3E}">
        <p14:creationId xmlns:p14="http://schemas.microsoft.com/office/powerpoint/2010/main" val="20320062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0070C0"/>
                </a:solidFill>
              </a:rPr>
              <a:t>Protection de la clientèle</a:t>
            </a:r>
            <a:r>
              <a:rPr lang="fr-FR" sz="2800" b="1" dirty="0" smtClean="0">
                <a:solidFill>
                  <a:srgbClr val="0070C0"/>
                </a:solidFill>
              </a:rPr>
              <a:t/>
            </a:r>
            <a:br>
              <a:rPr lang="fr-FR" sz="2800" b="1" dirty="0" smtClean="0">
                <a:solidFill>
                  <a:srgbClr val="0070C0"/>
                </a:solidFill>
              </a:rPr>
            </a:br>
            <a:r>
              <a:rPr lang="fr-FR" sz="2800" b="1" dirty="0" smtClean="0">
                <a:solidFill>
                  <a:srgbClr val="FF0000"/>
                </a:solidFill>
              </a:rPr>
              <a:t>Transparence des conditions de banque</a:t>
            </a:r>
            <a:endParaRPr lang="fr-FR" sz="2800" b="1" dirty="0">
              <a:solidFill>
                <a:srgbClr val="FF0000"/>
              </a:solidFill>
            </a:endParaRPr>
          </a:p>
        </p:txBody>
      </p:sp>
      <p:sp>
        <p:nvSpPr>
          <p:cNvPr id="3" name="Espace réservé du contenu 2"/>
          <p:cNvSpPr>
            <a:spLocks noGrp="1"/>
          </p:cNvSpPr>
          <p:nvPr>
            <p:ph idx="1"/>
          </p:nvPr>
        </p:nvSpPr>
        <p:spPr/>
        <p:txBody>
          <a:bodyPr/>
          <a:lstStyle/>
          <a:p>
            <a:pPr lvl="0"/>
            <a:r>
              <a:rPr lang="fr-FR" dirty="0" smtClean="0">
                <a:solidFill>
                  <a:srgbClr val="FF0000"/>
                </a:solidFill>
              </a:rPr>
              <a:t>Transparence</a:t>
            </a:r>
            <a:r>
              <a:rPr lang="fr-FR" dirty="0" smtClean="0"/>
              <a:t> </a:t>
            </a:r>
            <a:r>
              <a:rPr lang="fr-FR" dirty="0"/>
              <a:t>des établissements de crédit vis-à-vis de leur clientèle </a:t>
            </a:r>
          </a:p>
          <a:p>
            <a:pPr lvl="0"/>
            <a:r>
              <a:rPr lang="fr-FR" dirty="0" smtClean="0"/>
              <a:t>Exigences </a:t>
            </a:r>
            <a:r>
              <a:rPr lang="fr-FR" dirty="0"/>
              <a:t>requises des établissements de crédit dans le cadre du traitement des réclamations émanant de la clientèle </a:t>
            </a:r>
          </a:p>
          <a:p>
            <a:r>
              <a:rPr lang="fr-FR" dirty="0" smtClean="0">
                <a:solidFill>
                  <a:srgbClr val="FF0000"/>
                </a:solidFill>
              </a:rPr>
              <a:t>Médiation </a:t>
            </a:r>
            <a:r>
              <a:rPr lang="fr-FR" dirty="0">
                <a:solidFill>
                  <a:srgbClr val="FF0000"/>
                </a:solidFill>
              </a:rPr>
              <a:t>bancaire</a:t>
            </a:r>
          </a:p>
        </p:txBody>
      </p:sp>
    </p:spTree>
    <p:extLst>
      <p:ext uri="{BB962C8B-B14F-4D97-AF65-F5344CB8AC3E}">
        <p14:creationId xmlns:p14="http://schemas.microsoft.com/office/powerpoint/2010/main" val="41303625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Protection de la clientèle</a:t>
            </a:r>
            <a:r>
              <a:rPr lang="fr-FR" b="1" dirty="0" smtClean="0">
                <a:solidFill>
                  <a:srgbClr val="0070C0"/>
                </a:solidFill>
              </a:rPr>
              <a:t/>
            </a:r>
            <a:br>
              <a:rPr lang="fr-FR" b="1" dirty="0" smtClean="0">
                <a:solidFill>
                  <a:srgbClr val="0070C0"/>
                </a:solidFill>
              </a:rPr>
            </a:br>
            <a:r>
              <a:rPr lang="fr-FR" sz="2800" b="1" dirty="0" smtClean="0">
                <a:solidFill>
                  <a:srgbClr val="FF0000"/>
                </a:solidFill>
              </a:rPr>
              <a:t>Transparence des conditions de banque</a:t>
            </a:r>
            <a:endParaRPr lang="fr-FR" sz="2800" dirty="0"/>
          </a:p>
        </p:txBody>
      </p:sp>
      <p:sp>
        <p:nvSpPr>
          <p:cNvPr id="3" name="Espace réservé du contenu 2"/>
          <p:cNvSpPr>
            <a:spLocks noGrp="1"/>
          </p:cNvSpPr>
          <p:nvPr>
            <p:ph idx="1"/>
          </p:nvPr>
        </p:nvSpPr>
        <p:spPr/>
        <p:txBody>
          <a:bodyPr>
            <a:normAutofit/>
          </a:bodyPr>
          <a:lstStyle/>
          <a:p>
            <a:pPr lvl="0"/>
            <a:r>
              <a:rPr lang="fr-FR" dirty="0" smtClean="0">
                <a:solidFill>
                  <a:srgbClr val="00B050"/>
                </a:solidFill>
              </a:rPr>
              <a:t>Affichage de  la tarification </a:t>
            </a:r>
            <a:r>
              <a:rPr lang="fr-FR" dirty="0" smtClean="0"/>
              <a:t>:                                                                                                                  Taux </a:t>
            </a:r>
            <a:r>
              <a:rPr lang="fr-FR" dirty="0"/>
              <a:t>d’intérêt </a:t>
            </a:r>
            <a:r>
              <a:rPr lang="fr-FR" dirty="0" smtClean="0"/>
              <a:t>débiteurs/ créditeurs                                                                                                      Commissions/frais                                                                                                                                       Régime </a:t>
            </a:r>
            <a:r>
              <a:rPr lang="fr-FR" dirty="0"/>
              <a:t>de dates de valeur </a:t>
            </a:r>
          </a:p>
          <a:p>
            <a:pPr lvl="0"/>
            <a:r>
              <a:rPr lang="fr-FR" dirty="0" smtClean="0">
                <a:solidFill>
                  <a:srgbClr val="00B050"/>
                </a:solidFill>
              </a:rPr>
              <a:t>Récapitulatifs </a:t>
            </a:r>
            <a:r>
              <a:rPr lang="fr-FR" dirty="0">
                <a:solidFill>
                  <a:srgbClr val="00B050"/>
                </a:solidFill>
              </a:rPr>
              <a:t>des commissions appliquées</a:t>
            </a:r>
            <a:r>
              <a:rPr lang="fr-FR" dirty="0"/>
              <a:t> </a:t>
            </a:r>
            <a:endParaRPr lang="fr-FR" dirty="0" smtClean="0"/>
          </a:p>
          <a:p>
            <a:pPr lvl="0"/>
            <a:endParaRPr lang="fr-FR" dirty="0"/>
          </a:p>
          <a:p>
            <a:pPr lvl="0"/>
            <a:r>
              <a:rPr lang="fr-FR" dirty="0" smtClean="0">
                <a:solidFill>
                  <a:srgbClr val="00B050"/>
                </a:solidFill>
              </a:rPr>
              <a:t>Conformité au taux effectif global</a:t>
            </a:r>
            <a:endParaRPr lang="fr-FR" dirty="0">
              <a:solidFill>
                <a:srgbClr val="00B050"/>
              </a:solidFill>
            </a:endParaRPr>
          </a:p>
        </p:txBody>
      </p:sp>
    </p:spTree>
    <p:extLst>
      <p:ext uri="{BB962C8B-B14F-4D97-AF65-F5344CB8AC3E}">
        <p14:creationId xmlns:p14="http://schemas.microsoft.com/office/powerpoint/2010/main" val="278709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Protection de la clientèle</a:t>
            </a:r>
            <a:r>
              <a:rPr lang="fr-FR" b="1" dirty="0" smtClean="0">
                <a:solidFill>
                  <a:srgbClr val="0070C0"/>
                </a:solidFill>
              </a:rPr>
              <a:t/>
            </a:r>
            <a:br>
              <a:rPr lang="fr-FR" b="1" dirty="0" smtClean="0">
                <a:solidFill>
                  <a:srgbClr val="0070C0"/>
                </a:solidFill>
              </a:rPr>
            </a:br>
            <a:r>
              <a:rPr lang="fr-FR" sz="2800" b="1" dirty="0" smtClean="0">
                <a:solidFill>
                  <a:srgbClr val="FF0000"/>
                </a:solidFill>
              </a:rPr>
              <a:t>Garantie des dépôts bancaires</a:t>
            </a:r>
            <a:endParaRPr lang="fr-FR" sz="2800" b="1"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Fonds de garantie institué par BAM en couverture des déposants contre la défaillance des banques </a:t>
            </a:r>
          </a:p>
          <a:p>
            <a:endParaRPr lang="fr-FR" dirty="0"/>
          </a:p>
          <a:p>
            <a:r>
              <a:rPr lang="fr-FR" dirty="0" smtClean="0"/>
              <a:t>L’indemnisation  </a:t>
            </a:r>
            <a:r>
              <a:rPr lang="fr-FR" dirty="0"/>
              <a:t>est déterminée à concurrence d’un montant maximum par déposant et dans la limite des possibilités du Fonds</a:t>
            </a:r>
          </a:p>
        </p:txBody>
      </p:sp>
    </p:spTree>
    <p:extLst>
      <p:ext uri="{BB962C8B-B14F-4D97-AF65-F5344CB8AC3E}">
        <p14:creationId xmlns:p14="http://schemas.microsoft.com/office/powerpoint/2010/main" val="38734626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0C0"/>
                </a:solidFill>
              </a:rPr>
              <a:t>Protection de la clientèle</a:t>
            </a:r>
            <a:r>
              <a:rPr lang="fr-FR" b="1" dirty="0" smtClean="0">
                <a:solidFill>
                  <a:srgbClr val="0070C0"/>
                </a:solidFill>
              </a:rPr>
              <a:t/>
            </a:r>
            <a:br>
              <a:rPr lang="fr-FR" b="1" dirty="0" smtClean="0">
                <a:solidFill>
                  <a:srgbClr val="0070C0"/>
                </a:solidFill>
              </a:rPr>
            </a:br>
            <a:r>
              <a:rPr lang="fr-FR" sz="3200" b="1" dirty="0" smtClean="0">
                <a:solidFill>
                  <a:srgbClr val="FF0000"/>
                </a:solidFill>
              </a:rPr>
              <a:t>D</a:t>
            </a:r>
            <a:r>
              <a:rPr lang="fr-FR" sz="3200" dirty="0" smtClean="0">
                <a:solidFill>
                  <a:srgbClr val="FF0000"/>
                </a:solidFill>
              </a:rPr>
              <a:t>ispositif interne de traitement des réclamations</a:t>
            </a:r>
            <a:endParaRPr lang="fr-FR" sz="3100" b="1" dirty="0">
              <a:solidFill>
                <a:srgbClr val="FF0000"/>
              </a:solidFill>
            </a:endParaRPr>
          </a:p>
        </p:txBody>
      </p:sp>
      <p:sp>
        <p:nvSpPr>
          <p:cNvPr id="3" name="Espace réservé du contenu 2"/>
          <p:cNvSpPr>
            <a:spLocks noGrp="1"/>
          </p:cNvSpPr>
          <p:nvPr>
            <p:ph idx="1"/>
          </p:nvPr>
        </p:nvSpPr>
        <p:spPr>
          <a:xfrm>
            <a:off x="838200" y="1825625"/>
            <a:ext cx="11353800" cy="4351338"/>
          </a:xfrm>
        </p:spPr>
        <p:txBody>
          <a:bodyPr>
            <a:normAutofit/>
          </a:bodyPr>
          <a:lstStyle/>
          <a:p>
            <a:r>
              <a:rPr lang="fr-FR" dirty="0" smtClean="0"/>
              <a:t>Suivi  rigoureux des réclamations avec information  des plaignants </a:t>
            </a:r>
          </a:p>
          <a:p>
            <a:endParaRPr lang="fr-FR" dirty="0"/>
          </a:p>
          <a:p>
            <a:r>
              <a:rPr lang="fr-FR" dirty="0" smtClean="0"/>
              <a:t>Délai de réponse plafonné à 10 jours ouvrables pour les  réclamations dites non recevables en notifiant par écrit  les voies de recours possibles  pour le plaignant  </a:t>
            </a:r>
          </a:p>
          <a:p>
            <a:r>
              <a:rPr lang="fr-FR" dirty="0" smtClean="0"/>
              <a:t>Délai de satisfaction de 2 mois pour les réclamations recevables</a:t>
            </a:r>
            <a:endParaRPr lang="fr-FR" dirty="0"/>
          </a:p>
        </p:txBody>
      </p:sp>
    </p:spTree>
    <p:extLst>
      <p:ext uri="{BB962C8B-B14F-4D97-AF65-F5344CB8AC3E}">
        <p14:creationId xmlns:p14="http://schemas.microsoft.com/office/powerpoint/2010/main" val="2705495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0C0"/>
                </a:solidFill>
              </a:rPr>
              <a:t>Protection de la clientèle</a:t>
            </a:r>
            <a:r>
              <a:rPr lang="fr-FR" b="1" dirty="0" smtClean="0">
                <a:solidFill>
                  <a:srgbClr val="0070C0"/>
                </a:solidFill>
              </a:rPr>
              <a:t/>
            </a:r>
            <a:br>
              <a:rPr lang="fr-FR" b="1" dirty="0" smtClean="0">
                <a:solidFill>
                  <a:srgbClr val="0070C0"/>
                </a:solidFill>
              </a:rPr>
            </a:br>
            <a:r>
              <a:rPr lang="fr-FR" sz="2400" b="1" dirty="0">
                <a:solidFill>
                  <a:srgbClr val="FF0000"/>
                </a:solidFill>
              </a:rPr>
              <a:t>Médiation </a:t>
            </a:r>
            <a:r>
              <a:rPr lang="fr-FR" sz="2400" b="1" dirty="0" smtClean="0">
                <a:solidFill>
                  <a:srgbClr val="FF0000"/>
                </a:solidFill>
              </a:rPr>
              <a:t>bancaire :Centre Marocain de médiation bancaire (CMMB) Crée en 2014</a:t>
            </a:r>
            <a:endParaRPr lang="fr-FR" sz="2400"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Règlement à l’amiable  </a:t>
            </a:r>
            <a:r>
              <a:rPr lang="fr-FR" dirty="0"/>
              <a:t>des </a:t>
            </a:r>
            <a:r>
              <a:rPr lang="fr-FR" dirty="0" smtClean="0"/>
              <a:t>différends se rapportant à </a:t>
            </a:r>
            <a:r>
              <a:rPr lang="fr-FR" dirty="0"/>
              <a:t>la gestion des </a:t>
            </a:r>
            <a:r>
              <a:rPr lang="fr-FR" dirty="0" smtClean="0"/>
              <a:t>comptes, </a:t>
            </a:r>
            <a:r>
              <a:rPr lang="fr-FR" dirty="0"/>
              <a:t>moyens de paiement, </a:t>
            </a:r>
            <a:r>
              <a:rPr lang="fr-FR" dirty="0" smtClean="0"/>
              <a:t>exécution </a:t>
            </a:r>
            <a:r>
              <a:rPr lang="fr-FR" dirty="0"/>
              <a:t>des engagements bancaires, </a:t>
            </a:r>
            <a:r>
              <a:rPr lang="fr-FR" dirty="0" smtClean="0"/>
              <a:t> </a:t>
            </a:r>
            <a:r>
              <a:rPr lang="fr-FR" dirty="0"/>
              <a:t>écritures comptables, la bancassurance et la clôture des comptes </a:t>
            </a:r>
          </a:p>
          <a:p>
            <a:r>
              <a:rPr lang="fr-FR" dirty="0"/>
              <a:t> Sont exclus du champ de médiation les questions inhérentes au </a:t>
            </a:r>
            <a:r>
              <a:rPr lang="fr-FR" b="1" dirty="0"/>
              <a:t>recouvrement</a:t>
            </a:r>
            <a:r>
              <a:rPr lang="fr-FR" dirty="0"/>
              <a:t> des créances des établissements de crédit</a:t>
            </a:r>
            <a:r>
              <a:rPr lang="fr-FR" dirty="0" smtClean="0"/>
              <a:t>.</a:t>
            </a:r>
          </a:p>
          <a:p>
            <a:r>
              <a:rPr lang="fr-FR" dirty="0" smtClean="0"/>
              <a:t>Dispositif actionné </a:t>
            </a:r>
            <a:r>
              <a:rPr lang="fr-FR" b="1" dirty="0" smtClean="0"/>
              <a:t>après</a:t>
            </a:r>
            <a:r>
              <a:rPr lang="fr-FR" dirty="0" smtClean="0"/>
              <a:t>  épuisement des recours internes au niveau des banques  ces derniers, le service est gratuit pour les différends inférieurs à1 Millions </a:t>
            </a:r>
            <a:r>
              <a:rPr lang="fr-FR" dirty="0" err="1" smtClean="0"/>
              <a:t>dhs</a:t>
            </a:r>
            <a:r>
              <a:rPr lang="fr-FR" dirty="0" smtClean="0"/>
              <a:t> et payant au-delà</a:t>
            </a:r>
          </a:p>
          <a:p>
            <a:endParaRPr lang="fr-FR" dirty="0"/>
          </a:p>
          <a:p>
            <a:r>
              <a:rPr lang="fr-FR" dirty="0"/>
              <a:t>Le client d’un établissement de crédit peut saisir le CMMB par courrier, par mail, ou par un dépôt auprès de son siège. Les informations sur les coordonnées du centre sont consultables sur son site internet </a:t>
            </a:r>
            <a:r>
              <a:rPr lang="fr-FR" dirty="0">
                <a:hlinkClick r:id="rId3"/>
              </a:rPr>
              <a:t>www.cmmb.ma</a:t>
            </a:r>
            <a:r>
              <a:rPr lang="fr-FR" dirty="0"/>
              <a:t>. </a:t>
            </a:r>
          </a:p>
          <a:p>
            <a:endParaRPr lang="fr-FR" dirty="0"/>
          </a:p>
        </p:txBody>
      </p:sp>
    </p:spTree>
    <p:extLst>
      <p:ext uri="{BB962C8B-B14F-4D97-AF65-F5344CB8AC3E}">
        <p14:creationId xmlns:p14="http://schemas.microsoft.com/office/powerpoint/2010/main" val="41476503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0C0"/>
                </a:solidFill>
              </a:rPr>
              <a:t>Protection de la clientèle</a:t>
            </a:r>
            <a:r>
              <a:rPr lang="fr-FR" b="1" dirty="0" smtClean="0">
                <a:solidFill>
                  <a:srgbClr val="0070C0"/>
                </a:solidFill>
              </a:rPr>
              <a:t/>
            </a:r>
            <a:br>
              <a:rPr lang="fr-FR" b="1" dirty="0" smtClean="0">
                <a:solidFill>
                  <a:srgbClr val="0070C0"/>
                </a:solidFill>
              </a:rPr>
            </a:br>
            <a:r>
              <a:rPr lang="fr-FR" sz="2800" b="1" dirty="0" smtClean="0">
                <a:solidFill>
                  <a:srgbClr val="FF0000"/>
                </a:solidFill>
              </a:rPr>
              <a:t>Autres voies de recours :</a:t>
            </a:r>
            <a:r>
              <a:rPr lang="fr-FR" sz="2800" b="1" dirty="0" smtClean="0">
                <a:solidFill>
                  <a:srgbClr val="C00000"/>
                </a:solidFill>
              </a:rPr>
              <a:t>Saisine de BAM</a:t>
            </a:r>
            <a:endParaRPr lang="fr-FR" sz="2800" dirty="0">
              <a:solidFill>
                <a:srgbClr val="C00000"/>
              </a:solidFill>
            </a:endParaRPr>
          </a:p>
        </p:txBody>
      </p:sp>
      <p:sp>
        <p:nvSpPr>
          <p:cNvPr id="3" name="Espace réservé du contenu 2"/>
          <p:cNvSpPr>
            <a:spLocks noGrp="1"/>
          </p:cNvSpPr>
          <p:nvPr>
            <p:ph idx="1"/>
          </p:nvPr>
        </p:nvSpPr>
        <p:spPr>
          <a:xfrm>
            <a:off x="838200" y="1825625"/>
            <a:ext cx="11197590" cy="4351338"/>
          </a:xfrm>
        </p:spPr>
        <p:txBody>
          <a:bodyPr>
            <a:normAutofit fontScale="55000" lnSpcReduction="20000"/>
          </a:bodyPr>
          <a:lstStyle/>
          <a:p>
            <a:pPr lvl="0"/>
            <a:endParaRPr lang="fr-FR" dirty="0" smtClean="0">
              <a:solidFill>
                <a:srgbClr val="00B050"/>
              </a:solidFill>
            </a:endParaRPr>
          </a:p>
          <a:p>
            <a:r>
              <a:rPr lang="fr-FR" sz="6700" dirty="0" smtClean="0"/>
              <a:t>Transmission  de la réclamation du plaignant appuyée des documents justificatifs à BAM en usant de l’une des voies suivantes  :                                                                                                               </a:t>
            </a:r>
            <a:r>
              <a:rPr lang="fr-FR" sz="6700" dirty="0" smtClean="0">
                <a:solidFill>
                  <a:srgbClr val="00B050"/>
                </a:solidFill>
              </a:rPr>
              <a:t>Courrier papier </a:t>
            </a:r>
            <a:r>
              <a:rPr lang="fr-FR" sz="6700" dirty="0"/>
              <a:t>à l’attention de la Direction de la Supervision Bancaire au : 27 Avenue Hassan II </a:t>
            </a:r>
            <a:r>
              <a:rPr lang="fr-FR" sz="6700" dirty="0" smtClean="0"/>
              <a:t>–CASA                                                                                                                                                                                 </a:t>
            </a:r>
            <a:r>
              <a:rPr lang="fr-FR" sz="6700" dirty="0" smtClean="0">
                <a:solidFill>
                  <a:srgbClr val="00B050"/>
                </a:solidFill>
              </a:rPr>
              <a:t>Courrier </a:t>
            </a:r>
            <a:r>
              <a:rPr lang="fr-FR" sz="6700" dirty="0" smtClean="0"/>
              <a:t> </a:t>
            </a:r>
            <a:r>
              <a:rPr lang="fr-FR" sz="6700" dirty="0">
                <a:solidFill>
                  <a:srgbClr val="00B050"/>
                </a:solidFill>
              </a:rPr>
              <a:t>électronique</a:t>
            </a:r>
            <a:r>
              <a:rPr lang="fr-FR" sz="6700" dirty="0"/>
              <a:t> à </a:t>
            </a:r>
            <a:r>
              <a:rPr lang="fr-FR" sz="6700" dirty="0" smtClean="0"/>
              <a:t>l’adresse                                                  </a:t>
            </a:r>
            <a:r>
              <a:rPr lang="fr-FR" sz="3600" i="1" dirty="0" smtClean="0">
                <a:solidFill>
                  <a:srgbClr val="FF0000"/>
                </a:solidFill>
              </a:rPr>
              <a:t>réclamation clientele@bkam.ma</a:t>
            </a:r>
            <a:r>
              <a:rPr lang="fr-FR" sz="6700" dirty="0" smtClean="0">
                <a:solidFill>
                  <a:srgbClr val="FF0000"/>
                </a:solidFill>
              </a:rPr>
              <a:t>                                     </a:t>
            </a:r>
            <a:r>
              <a:rPr lang="fr-FR" sz="6700" dirty="0" smtClean="0"/>
              <a:t>                                                                                                            </a:t>
            </a:r>
            <a:r>
              <a:rPr lang="fr-FR" sz="6700" dirty="0" smtClean="0">
                <a:solidFill>
                  <a:srgbClr val="00B050"/>
                </a:solidFill>
              </a:rPr>
              <a:t>Dépôt</a:t>
            </a:r>
            <a:r>
              <a:rPr lang="fr-FR" sz="6700" dirty="0" smtClean="0"/>
              <a:t> auprès des agences BAM</a:t>
            </a:r>
            <a:endParaRPr lang="fr-FR" dirty="0"/>
          </a:p>
        </p:txBody>
      </p:sp>
    </p:spTree>
    <p:extLst>
      <p:ext uri="{BB962C8B-B14F-4D97-AF65-F5344CB8AC3E}">
        <p14:creationId xmlns:p14="http://schemas.microsoft.com/office/powerpoint/2010/main" val="3527082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0C0"/>
                </a:solidFill>
              </a:rPr>
              <a:t>Protection de la clientèle</a:t>
            </a:r>
            <a:r>
              <a:rPr lang="fr-FR" b="1" dirty="0" smtClean="0">
                <a:solidFill>
                  <a:srgbClr val="0070C0"/>
                </a:solidFill>
              </a:rPr>
              <a:t/>
            </a:r>
            <a:br>
              <a:rPr lang="fr-FR" b="1" dirty="0" smtClean="0">
                <a:solidFill>
                  <a:srgbClr val="0070C0"/>
                </a:solidFill>
              </a:rPr>
            </a:br>
            <a:r>
              <a:rPr lang="fr-FR" b="1" dirty="0" smtClean="0">
                <a:solidFill>
                  <a:srgbClr val="FF0000"/>
                </a:solidFill>
              </a:rPr>
              <a:t>Autres voies de recours :</a:t>
            </a:r>
            <a:r>
              <a:rPr lang="fr-FR" b="1" dirty="0" smtClean="0">
                <a:solidFill>
                  <a:srgbClr val="C00000"/>
                </a:solidFill>
              </a:rPr>
              <a:t>Saisine de la justice</a:t>
            </a:r>
            <a:endParaRPr lang="fr-FR" dirty="0"/>
          </a:p>
        </p:txBody>
      </p:sp>
      <p:sp>
        <p:nvSpPr>
          <p:cNvPr id="3" name="Espace réservé du contenu 2"/>
          <p:cNvSpPr>
            <a:spLocks noGrp="1"/>
          </p:cNvSpPr>
          <p:nvPr>
            <p:ph idx="1"/>
          </p:nvPr>
        </p:nvSpPr>
        <p:spPr/>
        <p:txBody>
          <a:bodyPr/>
          <a:lstStyle/>
          <a:p>
            <a:r>
              <a:rPr lang="fr-FR" dirty="0">
                <a:solidFill>
                  <a:srgbClr val="FF0000"/>
                </a:solidFill>
              </a:rPr>
              <a:t>En cas d’échec de toutes les voies de règlement des litiges</a:t>
            </a:r>
            <a:r>
              <a:rPr lang="fr-FR" dirty="0"/>
              <a:t>, </a:t>
            </a:r>
            <a:r>
              <a:rPr lang="fr-FR" dirty="0" smtClean="0"/>
              <a:t>                 le </a:t>
            </a:r>
            <a:r>
              <a:rPr lang="fr-FR" dirty="0"/>
              <a:t>client d’un établissement de crédit qui </a:t>
            </a:r>
            <a:r>
              <a:rPr lang="fr-FR" dirty="0">
                <a:solidFill>
                  <a:srgbClr val="FF0000"/>
                </a:solidFill>
              </a:rPr>
              <a:t>n’est pas satisfait </a:t>
            </a:r>
            <a:r>
              <a:rPr lang="fr-FR" dirty="0"/>
              <a:t>par les résultats de l’une ou toutes ces vois de recours, a la latitude de </a:t>
            </a:r>
            <a:r>
              <a:rPr lang="fr-FR" dirty="0">
                <a:solidFill>
                  <a:srgbClr val="FF0000"/>
                </a:solidFill>
              </a:rPr>
              <a:t>recourir aux juridictions</a:t>
            </a:r>
            <a:r>
              <a:rPr lang="fr-FR" dirty="0"/>
              <a:t> compétentes pour faire valoir ses droits</a:t>
            </a:r>
          </a:p>
        </p:txBody>
      </p:sp>
    </p:spTree>
    <p:extLst>
      <p:ext uri="{BB962C8B-B14F-4D97-AF65-F5344CB8AC3E}">
        <p14:creationId xmlns:p14="http://schemas.microsoft.com/office/powerpoint/2010/main" val="3788984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r>
              <a:rPr lang="fr-FR" dirty="0" smtClean="0">
                <a:solidFill>
                  <a:srgbClr val="0070C0"/>
                </a:solidFill>
              </a:rPr>
              <a:t>Techniques de banque </a:t>
            </a:r>
            <a:r>
              <a:rPr lang="fr-FR" dirty="0" smtClean="0"/>
              <a:t/>
            </a:r>
            <a:br>
              <a:rPr lang="fr-FR" dirty="0" smtClean="0"/>
            </a:br>
            <a:r>
              <a:rPr lang="fr-FR" dirty="0" smtClean="0">
                <a:solidFill>
                  <a:srgbClr val="FF0000"/>
                </a:solidFill>
              </a:rPr>
              <a:t>Intervention sur le Marché monétaire </a:t>
            </a:r>
            <a:r>
              <a:rPr lang="fr-FR" dirty="0" smtClean="0"/>
              <a:t>                                                                         </a:t>
            </a:r>
            <a:br>
              <a:rPr lang="fr-FR"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Emission  de TCN   sur le primaire </a:t>
            </a:r>
          </a:p>
          <a:p>
            <a:endParaRPr lang="fr-FR" dirty="0"/>
          </a:p>
          <a:p>
            <a:r>
              <a:rPr lang="fr-FR" dirty="0" smtClean="0"/>
              <a:t>Négociation sur le secondaire </a:t>
            </a:r>
          </a:p>
          <a:p>
            <a:endParaRPr lang="fr-FR" dirty="0"/>
          </a:p>
          <a:p>
            <a:endParaRPr lang="fr-FR" dirty="0" smtClean="0"/>
          </a:p>
          <a:p>
            <a:r>
              <a:rPr lang="fr-FR" dirty="0" smtClean="0"/>
              <a:t>Opération prêts/emprunt sur titres</a:t>
            </a:r>
            <a:endParaRPr lang="fr-FR" dirty="0"/>
          </a:p>
          <a:p>
            <a:endParaRPr lang="fr-FR" dirty="0" smtClean="0"/>
          </a:p>
        </p:txBody>
      </p:sp>
    </p:spTree>
    <p:extLst>
      <p:ext uri="{BB962C8B-B14F-4D97-AF65-F5344CB8AC3E}">
        <p14:creationId xmlns:p14="http://schemas.microsoft.com/office/powerpoint/2010/main" val="40548864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0C0"/>
                </a:solidFill>
              </a:rPr>
              <a:t>Protection de la clientèle</a:t>
            </a:r>
            <a:r>
              <a:rPr lang="fr-FR" b="1" dirty="0" smtClean="0">
                <a:solidFill>
                  <a:srgbClr val="0070C0"/>
                </a:solidFill>
              </a:rPr>
              <a:t/>
            </a:r>
            <a:br>
              <a:rPr lang="fr-FR" b="1" dirty="0" smtClean="0">
                <a:solidFill>
                  <a:srgbClr val="0070C0"/>
                </a:solidFill>
              </a:rPr>
            </a:br>
            <a:r>
              <a:rPr lang="fr-FR" sz="3100" b="1" i="1" dirty="0" smtClean="0">
                <a:solidFill>
                  <a:srgbClr val="FF0000"/>
                </a:solidFill>
              </a:rPr>
              <a:t>Droit de communication</a:t>
            </a:r>
            <a:endParaRPr lang="fr-FR" sz="3100" i="1" dirty="0"/>
          </a:p>
        </p:txBody>
      </p:sp>
      <p:sp>
        <p:nvSpPr>
          <p:cNvPr id="3" name="Espace réservé du contenu 2"/>
          <p:cNvSpPr>
            <a:spLocks noGrp="1"/>
          </p:cNvSpPr>
          <p:nvPr>
            <p:ph idx="1"/>
          </p:nvPr>
        </p:nvSpPr>
        <p:spPr/>
        <p:txBody>
          <a:bodyPr>
            <a:normAutofit/>
          </a:bodyPr>
          <a:lstStyle/>
          <a:p>
            <a:r>
              <a:rPr lang="fr-FR" dirty="0" smtClean="0">
                <a:solidFill>
                  <a:srgbClr val="00B0F0"/>
                </a:solidFill>
              </a:rPr>
              <a:t>Demande d’inventaire </a:t>
            </a:r>
            <a:r>
              <a:rPr lang="fr-FR" dirty="0" smtClean="0"/>
              <a:t>des </a:t>
            </a:r>
            <a:r>
              <a:rPr lang="fr-FR" dirty="0"/>
              <a:t>comptes </a:t>
            </a:r>
            <a:r>
              <a:rPr lang="fr-FR" dirty="0" smtClean="0"/>
              <a:t>formulée  par les héritiers  qui </a:t>
            </a:r>
            <a:r>
              <a:rPr lang="fr-FR" dirty="0"/>
              <a:t>seraient ouverts au nom de leur défunt et, le cas échéant, le détail du portefeuille titres géré par la banque. </a:t>
            </a:r>
            <a:endParaRPr lang="fr-FR" dirty="0" smtClean="0"/>
          </a:p>
          <a:p>
            <a:endParaRPr lang="fr-FR" dirty="0"/>
          </a:p>
          <a:p>
            <a:r>
              <a:rPr lang="fr-FR" dirty="0">
                <a:solidFill>
                  <a:srgbClr val="00B0F0"/>
                </a:solidFill>
              </a:rPr>
              <a:t>Droit au </a:t>
            </a:r>
            <a:r>
              <a:rPr lang="fr-FR" dirty="0" smtClean="0">
                <a:solidFill>
                  <a:srgbClr val="00B0F0"/>
                </a:solidFill>
              </a:rPr>
              <a:t>compte </a:t>
            </a:r>
            <a:r>
              <a:rPr lang="fr-FR" dirty="0" smtClean="0"/>
              <a:t>réclamé par un client qui </a:t>
            </a:r>
            <a:r>
              <a:rPr lang="fr-FR" dirty="0" smtClean="0">
                <a:solidFill>
                  <a:srgbClr val="FF0000"/>
                </a:solidFill>
              </a:rPr>
              <a:t>s’est vu refuser </a:t>
            </a:r>
            <a:r>
              <a:rPr lang="fr-FR" dirty="0" smtClean="0"/>
              <a:t>l’ouverture d’un compte pour des raisons infondées , BAM se réserve le droit de désigner la banque domiciliataire qui toutefois pourrait imiter son intervention aux opérations de caisse </a:t>
            </a:r>
          </a:p>
          <a:p>
            <a:endParaRPr lang="fr-FR" dirty="0"/>
          </a:p>
          <a:p>
            <a:endParaRPr lang="fr-FR" dirty="0"/>
          </a:p>
        </p:txBody>
      </p:sp>
    </p:spTree>
    <p:extLst>
      <p:ext uri="{BB962C8B-B14F-4D97-AF65-F5344CB8AC3E}">
        <p14:creationId xmlns:p14="http://schemas.microsoft.com/office/powerpoint/2010/main" val="10600951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0C0"/>
                </a:solidFill>
              </a:rPr>
              <a:t>Protection de la clientèle</a:t>
            </a:r>
            <a:r>
              <a:rPr lang="fr-FR" b="1" dirty="0" smtClean="0">
                <a:solidFill>
                  <a:srgbClr val="0070C0"/>
                </a:solidFill>
              </a:rPr>
              <a:t/>
            </a:r>
            <a:br>
              <a:rPr lang="fr-FR" b="1" dirty="0" smtClean="0">
                <a:solidFill>
                  <a:srgbClr val="0070C0"/>
                </a:solidFill>
              </a:rPr>
            </a:br>
            <a:r>
              <a:rPr lang="fr-FR" sz="3100" b="1" i="1" dirty="0" smtClean="0">
                <a:solidFill>
                  <a:srgbClr val="FF0000"/>
                </a:solidFill>
              </a:rPr>
              <a:t>Centralisation des incidents de paiement accessible à la clientèle</a:t>
            </a:r>
            <a:endParaRPr lang="fr-FR" dirty="0"/>
          </a:p>
        </p:txBody>
      </p:sp>
      <p:sp>
        <p:nvSpPr>
          <p:cNvPr id="3" name="Espace réservé du contenu 2"/>
          <p:cNvSpPr>
            <a:spLocks noGrp="1"/>
          </p:cNvSpPr>
          <p:nvPr>
            <p:ph idx="1"/>
          </p:nvPr>
        </p:nvSpPr>
        <p:spPr/>
        <p:txBody>
          <a:bodyPr>
            <a:normAutofit/>
          </a:bodyPr>
          <a:lstStyle/>
          <a:p>
            <a:pPr lvl="0"/>
            <a:r>
              <a:rPr lang="fr-FR" sz="3600" dirty="0" smtClean="0"/>
              <a:t>Incidents de paiement  chèques</a:t>
            </a:r>
          </a:p>
          <a:p>
            <a:pPr lvl="0"/>
            <a:r>
              <a:rPr lang="fr-FR" sz="3600" dirty="0" smtClean="0"/>
              <a:t>Incidents de paiement   effets de commerce</a:t>
            </a:r>
          </a:p>
          <a:p>
            <a:pPr lvl="0"/>
            <a:r>
              <a:rPr lang="fr-FR" sz="3600" dirty="0" smtClean="0"/>
              <a:t>Centralisation du risque crédit</a:t>
            </a:r>
          </a:p>
          <a:p>
            <a:pPr lvl="0"/>
            <a:r>
              <a:rPr lang="fr-FR" sz="3600" dirty="0" smtClean="0"/>
              <a:t>Centralisation des comptes bancaires </a:t>
            </a:r>
          </a:p>
          <a:p>
            <a:pPr lvl="0"/>
            <a:endParaRPr lang="fr-FR" sz="3600" dirty="0"/>
          </a:p>
          <a:p>
            <a:pPr lvl="0"/>
            <a:r>
              <a:rPr lang="fr-FR" sz="3600" dirty="0" smtClean="0">
                <a:solidFill>
                  <a:srgbClr val="00B0F0"/>
                </a:solidFill>
              </a:rPr>
              <a:t>Accès à l’information via de la banque domiciliataire du compte       </a:t>
            </a:r>
          </a:p>
          <a:p>
            <a:pPr lvl="0"/>
            <a:endParaRPr lang="fr-FR" sz="3600" dirty="0"/>
          </a:p>
        </p:txBody>
      </p:sp>
    </p:spTree>
    <p:extLst>
      <p:ext uri="{BB962C8B-B14F-4D97-AF65-F5344CB8AC3E}">
        <p14:creationId xmlns:p14="http://schemas.microsoft.com/office/powerpoint/2010/main" val="11189053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0000"/>
                </a:solidFill>
              </a:rPr>
              <a:t>Banques participatives</a:t>
            </a:r>
            <a:endParaRPr lang="fr-FR" dirty="0">
              <a:solidFill>
                <a:srgbClr val="FF0000"/>
              </a:solidFill>
            </a:endParaRPr>
          </a:p>
        </p:txBody>
      </p:sp>
      <p:sp>
        <p:nvSpPr>
          <p:cNvPr id="3" name="Sous-titre 2"/>
          <p:cNvSpPr>
            <a:spLocks noGrp="1"/>
          </p:cNvSpPr>
          <p:nvPr>
            <p:ph type="subTitle" idx="1"/>
          </p:nvPr>
        </p:nvSpPr>
        <p:spPr/>
        <p:txBody>
          <a:bodyPr>
            <a:normAutofit/>
          </a:bodyPr>
          <a:lstStyle/>
          <a:p>
            <a:r>
              <a:rPr lang="fr-FR" sz="4000" dirty="0" smtClean="0">
                <a:solidFill>
                  <a:srgbClr val="00B0F0"/>
                </a:solidFill>
              </a:rPr>
              <a:t>Fiche produits </a:t>
            </a:r>
            <a:endParaRPr lang="fr-FR" sz="4000" dirty="0">
              <a:solidFill>
                <a:srgbClr val="00B0F0"/>
              </a:solidFill>
            </a:endParaRPr>
          </a:p>
        </p:txBody>
      </p:sp>
    </p:spTree>
    <p:extLst>
      <p:ext uri="{BB962C8B-B14F-4D97-AF65-F5344CB8AC3E}">
        <p14:creationId xmlns:p14="http://schemas.microsoft.com/office/powerpoint/2010/main" val="28089395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5"/>
                </a:solidFill>
              </a:rPr>
              <a:t>Banques participatives</a:t>
            </a:r>
            <a:br>
              <a:rPr lang="fr-FR" dirty="0" smtClean="0">
                <a:solidFill>
                  <a:schemeClr val="accent5"/>
                </a:solidFill>
              </a:rPr>
            </a:br>
            <a:r>
              <a:rPr lang="fr-FR" sz="3200" dirty="0" smtClean="0">
                <a:solidFill>
                  <a:srgbClr val="FF0000"/>
                </a:solidFill>
              </a:rPr>
              <a:t>Autorisation de BAM juillet 2017 </a:t>
            </a:r>
            <a:endParaRPr lang="fr-FR" sz="3200"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5 </a:t>
            </a:r>
            <a:r>
              <a:rPr lang="fr-FR" dirty="0"/>
              <a:t>établissements bancaires participatives </a:t>
            </a:r>
            <a:r>
              <a:rPr lang="fr-FR" dirty="0" smtClean="0"/>
              <a:t>:                                                </a:t>
            </a:r>
            <a:r>
              <a:rPr lang="en-US" dirty="0" smtClean="0"/>
              <a:t>– </a:t>
            </a:r>
            <a:r>
              <a:rPr lang="en-US" dirty="0" err="1"/>
              <a:t>Umnia</a:t>
            </a:r>
            <a:r>
              <a:rPr lang="en-US" dirty="0"/>
              <a:t> </a:t>
            </a:r>
            <a:r>
              <a:rPr lang="en-US" dirty="0" smtClean="0"/>
              <a:t>Bank                                                                                                       – </a:t>
            </a:r>
            <a:r>
              <a:rPr lang="en-US" dirty="0"/>
              <a:t>BTI Bank (Bank Al </a:t>
            </a:r>
            <a:r>
              <a:rPr lang="en-US" dirty="0" err="1"/>
              <a:t>Tamwil</a:t>
            </a:r>
            <a:r>
              <a:rPr lang="en-US" dirty="0"/>
              <a:t> </a:t>
            </a:r>
            <a:r>
              <a:rPr lang="en-US" dirty="0" err="1"/>
              <a:t>wal</a:t>
            </a:r>
            <a:r>
              <a:rPr lang="en-US" dirty="0"/>
              <a:t> </a:t>
            </a:r>
            <a:r>
              <a:rPr lang="en-US" dirty="0" err="1"/>
              <a:t>Inmaa</a:t>
            </a:r>
            <a:r>
              <a:rPr lang="en-US" dirty="0" smtClean="0"/>
              <a:t>)                                                                    – </a:t>
            </a:r>
            <a:r>
              <a:rPr lang="en-US" dirty="0"/>
              <a:t>Bank Al </a:t>
            </a:r>
            <a:r>
              <a:rPr lang="en-US" dirty="0" err="1" smtClean="0"/>
              <a:t>Yousr</a:t>
            </a:r>
            <a:r>
              <a:rPr lang="en-US" dirty="0" smtClean="0"/>
              <a:t>                                                                                                   – </a:t>
            </a:r>
            <a:r>
              <a:rPr lang="en-US" dirty="0"/>
              <a:t>Bank </a:t>
            </a:r>
            <a:r>
              <a:rPr lang="en-US" dirty="0" err="1" smtClean="0"/>
              <a:t>Assafa</a:t>
            </a:r>
            <a:r>
              <a:rPr lang="en-US" dirty="0" smtClean="0"/>
              <a:t>                                                                                                   – </a:t>
            </a:r>
            <a:r>
              <a:rPr lang="en-US" dirty="0"/>
              <a:t>Al </a:t>
            </a:r>
            <a:r>
              <a:rPr lang="en-US" dirty="0" err="1"/>
              <a:t>Akhdar</a:t>
            </a:r>
            <a:r>
              <a:rPr lang="en-US" dirty="0"/>
              <a:t> Bank</a:t>
            </a:r>
            <a:endParaRPr lang="fr-FR" dirty="0"/>
          </a:p>
          <a:p>
            <a:r>
              <a:rPr lang="fr-FR" dirty="0" smtClean="0"/>
              <a:t>3 fenêtres ouvertes par les banques commerciales :                                           – </a:t>
            </a:r>
            <a:r>
              <a:rPr lang="fr-FR" dirty="0"/>
              <a:t>BMCI </a:t>
            </a:r>
            <a:r>
              <a:rPr lang="fr-FR" dirty="0" err="1" smtClean="0"/>
              <a:t>Najmah</a:t>
            </a:r>
            <a:r>
              <a:rPr lang="fr-FR" dirty="0" smtClean="0"/>
              <a:t>                                                                                                         – </a:t>
            </a:r>
            <a:r>
              <a:rPr lang="fr-FR" dirty="0"/>
              <a:t>Crédit du Maroc – </a:t>
            </a:r>
            <a:r>
              <a:rPr lang="fr-FR" dirty="0" err="1" smtClean="0"/>
              <a:t>Arreda</a:t>
            </a:r>
            <a:r>
              <a:rPr lang="fr-FR" dirty="0" smtClean="0"/>
              <a:t>                                                                           – </a:t>
            </a:r>
            <a:r>
              <a:rPr lang="fr-FR" dirty="0"/>
              <a:t>Société Générale – Dar </a:t>
            </a:r>
            <a:r>
              <a:rPr lang="fr-FR" dirty="0" err="1"/>
              <a:t>Al-Amane</a:t>
            </a:r>
            <a:endParaRPr lang="fr-FR" dirty="0"/>
          </a:p>
          <a:p>
            <a:endParaRPr lang="fr-FR" dirty="0"/>
          </a:p>
        </p:txBody>
      </p:sp>
    </p:spTree>
    <p:extLst>
      <p:ext uri="{BB962C8B-B14F-4D97-AF65-F5344CB8AC3E}">
        <p14:creationId xmlns:p14="http://schemas.microsoft.com/office/powerpoint/2010/main" val="26467313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Fiche produits:</a:t>
            </a:r>
            <a:r>
              <a:rPr lang="fr-FR" b="1" dirty="0" smtClean="0"/>
              <a:t> </a:t>
            </a:r>
            <a:r>
              <a:rPr lang="fr-FR" b="1" dirty="0" smtClean="0">
                <a:solidFill>
                  <a:srgbClr val="7030A0"/>
                </a:solidFill>
              </a:rPr>
              <a:t>Compte particulier </a:t>
            </a:r>
            <a:endParaRPr lang="fr-FR" dirty="0">
              <a:solidFill>
                <a:srgbClr val="7030A0"/>
              </a:solidFill>
            </a:endParaRPr>
          </a:p>
        </p:txBody>
      </p:sp>
      <p:sp>
        <p:nvSpPr>
          <p:cNvPr id="3" name="Espace réservé du contenu 2"/>
          <p:cNvSpPr>
            <a:spLocks noGrp="1"/>
          </p:cNvSpPr>
          <p:nvPr>
            <p:ph idx="1"/>
          </p:nvPr>
        </p:nvSpPr>
        <p:spPr/>
        <p:txBody>
          <a:bodyPr>
            <a:normAutofit fontScale="77500" lnSpcReduction="20000"/>
          </a:bodyPr>
          <a:lstStyle/>
          <a:p>
            <a:r>
              <a:rPr lang="fr-FR" b="1" dirty="0"/>
              <a:t>compte de dépôts à </a:t>
            </a:r>
            <a:r>
              <a:rPr lang="fr-FR" b="1" dirty="0" smtClean="0"/>
              <a:t>vue  </a:t>
            </a:r>
            <a:r>
              <a:rPr lang="fr-FR" b="1" dirty="0"/>
              <a:t>qui permet à son titulaire de disposer </a:t>
            </a:r>
            <a:r>
              <a:rPr lang="fr-FR" b="1" dirty="0" smtClean="0"/>
              <a:t>de</a:t>
            </a:r>
            <a:r>
              <a:rPr lang="fr-FR" dirty="0" smtClean="0"/>
              <a:t> toute une palette d’offre de produits et services (Cartes,  Banque à distance,…)</a:t>
            </a:r>
          </a:p>
          <a:p>
            <a:r>
              <a:rPr lang="fr-FR" b="1" dirty="0" smtClean="0"/>
              <a:t>Compte d’épargne </a:t>
            </a:r>
            <a:r>
              <a:rPr lang="fr-FR" sz="3300" dirty="0" smtClean="0">
                <a:solidFill>
                  <a:srgbClr val="FF0000"/>
                </a:solidFill>
              </a:rPr>
              <a:t>non rémunéré </a:t>
            </a:r>
            <a:r>
              <a:rPr lang="fr-FR" dirty="0" smtClean="0"/>
              <a:t>qui permet à son titulaire de </a:t>
            </a:r>
            <a:r>
              <a:rPr lang="fr-FR" dirty="0" smtClean="0">
                <a:solidFill>
                  <a:srgbClr val="FF0000"/>
                </a:solidFill>
              </a:rPr>
              <a:t>préparer son épargne</a:t>
            </a:r>
            <a:r>
              <a:rPr lang="fr-FR" dirty="0" smtClean="0"/>
              <a:t>. Le titulaire du compte dispose d’une carte avec une capacité                                                             de retrait de 1000 DH par jour.</a:t>
            </a:r>
          </a:p>
          <a:p>
            <a:r>
              <a:rPr lang="fr-FR" b="1" dirty="0" smtClean="0"/>
              <a:t>Pour qui ?</a:t>
            </a:r>
            <a:endParaRPr lang="fr-FR" dirty="0" smtClean="0"/>
          </a:p>
          <a:p>
            <a:r>
              <a:rPr lang="fr-FR" dirty="0" smtClean="0"/>
              <a:t>Particuliers et Professionnels, Il peut également être ouvert pour des enfants mineurs, avec autorisation des parents ou de leur tuteur légal.</a:t>
            </a:r>
          </a:p>
          <a:p>
            <a:endParaRPr lang="fr-FR" dirty="0"/>
          </a:p>
          <a:p>
            <a:r>
              <a:rPr lang="fr-FR" b="1" dirty="0" smtClean="0"/>
              <a:t>Atouts</a:t>
            </a:r>
            <a:endParaRPr lang="fr-FR" dirty="0"/>
          </a:p>
          <a:p>
            <a:r>
              <a:rPr lang="fr-FR" dirty="0"/>
              <a:t>La date de valeur est exactement égale à la date d’opération à la quelle l’opération est enregistrée sur le compte.</a:t>
            </a:r>
          </a:p>
          <a:p>
            <a:r>
              <a:rPr lang="fr-FR" dirty="0"/>
              <a:t>Exonération des frais de tenue de compte</a:t>
            </a:r>
            <a:r>
              <a:rPr lang="fr-FR" dirty="0" smtClean="0"/>
              <a:t>.</a:t>
            </a:r>
            <a:endParaRPr lang="fr-FR" dirty="0"/>
          </a:p>
        </p:txBody>
      </p:sp>
    </p:spTree>
    <p:extLst>
      <p:ext uri="{BB962C8B-B14F-4D97-AF65-F5344CB8AC3E}">
        <p14:creationId xmlns:p14="http://schemas.microsoft.com/office/powerpoint/2010/main" val="2578045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Fiche produits:</a:t>
            </a:r>
            <a:r>
              <a:rPr lang="fr-FR" b="1" dirty="0" smtClean="0"/>
              <a:t> </a:t>
            </a:r>
            <a:r>
              <a:rPr lang="fr-FR" b="1" dirty="0" smtClean="0">
                <a:solidFill>
                  <a:srgbClr val="7030A0"/>
                </a:solidFill>
              </a:rPr>
              <a:t>Comptes entreprise</a:t>
            </a:r>
            <a:endParaRPr lang="fr-FR" dirty="0"/>
          </a:p>
        </p:txBody>
      </p:sp>
      <p:sp>
        <p:nvSpPr>
          <p:cNvPr id="3" name="Espace réservé du contenu 2"/>
          <p:cNvSpPr>
            <a:spLocks noGrp="1"/>
          </p:cNvSpPr>
          <p:nvPr>
            <p:ph idx="1"/>
          </p:nvPr>
        </p:nvSpPr>
        <p:spPr/>
        <p:txBody>
          <a:bodyPr/>
          <a:lstStyle/>
          <a:p>
            <a:r>
              <a:rPr lang="fr-FR" b="1" dirty="0"/>
              <a:t>Compte courant</a:t>
            </a:r>
            <a:r>
              <a:rPr lang="fr-FR" dirty="0"/>
              <a:t/>
            </a:r>
            <a:br>
              <a:rPr lang="fr-FR" dirty="0"/>
            </a:br>
            <a:r>
              <a:rPr lang="fr-FR" dirty="0" smtClean="0"/>
              <a:t>Support de </a:t>
            </a:r>
            <a:r>
              <a:rPr lang="fr-FR" dirty="0"/>
              <a:t>gestion et </a:t>
            </a:r>
            <a:r>
              <a:rPr lang="fr-FR" dirty="0" smtClean="0"/>
              <a:t>de </a:t>
            </a:r>
            <a:r>
              <a:rPr lang="fr-FR" dirty="0"/>
              <a:t>suivi des opérations </a:t>
            </a:r>
            <a:r>
              <a:rPr lang="fr-FR" dirty="0" smtClean="0"/>
              <a:t>du client entreprise ou professionnel. </a:t>
            </a:r>
            <a:r>
              <a:rPr lang="fr-FR" dirty="0"/>
              <a:t>Toute les valeurs sont enregistrées valeur jour.</a:t>
            </a:r>
          </a:p>
          <a:p>
            <a:r>
              <a:rPr lang="fr-FR" b="1" dirty="0"/>
              <a:t>Compte en dirhams convertibles</a:t>
            </a:r>
            <a:r>
              <a:rPr lang="fr-FR" dirty="0"/>
              <a:t/>
            </a:r>
            <a:br>
              <a:rPr lang="fr-FR" dirty="0"/>
            </a:br>
            <a:r>
              <a:rPr lang="fr-FR" dirty="0" smtClean="0"/>
              <a:t>Utilisation des </a:t>
            </a:r>
            <a:r>
              <a:rPr lang="fr-FR" dirty="0"/>
              <a:t>fonds issus </a:t>
            </a:r>
            <a:r>
              <a:rPr lang="fr-FR" dirty="0" smtClean="0"/>
              <a:t>des recettes des exportations  .</a:t>
            </a:r>
            <a:endParaRPr lang="fr-FR" dirty="0"/>
          </a:p>
          <a:p>
            <a:r>
              <a:rPr lang="fr-FR" b="1" dirty="0"/>
              <a:t>Compte en devises</a:t>
            </a:r>
            <a:r>
              <a:rPr lang="fr-FR" dirty="0"/>
              <a:t/>
            </a:r>
            <a:br>
              <a:rPr lang="fr-FR" dirty="0"/>
            </a:br>
            <a:r>
              <a:rPr lang="fr-FR" dirty="0"/>
              <a:t>Utilisez vos flux en devises pour les différents besoins </a:t>
            </a:r>
            <a:r>
              <a:rPr lang="fr-FR" dirty="0" smtClean="0"/>
              <a:t>du client </a:t>
            </a:r>
            <a:r>
              <a:rPr lang="fr-FR" dirty="0"/>
              <a:t>à l’étranger, ou au Maroc.</a:t>
            </a:r>
          </a:p>
          <a:p>
            <a:endParaRPr lang="fr-FR" dirty="0"/>
          </a:p>
        </p:txBody>
      </p:sp>
    </p:spTree>
    <p:extLst>
      <p:ext uri="{BB962C8B-B14F-4D97-AF65-F5344CB8AC3E}">
        <p14:creationId xmlns:p14="http://schemas.microsoft.com/office/powerpoint/2010/main" val="696606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Fiche produits:</a:t>
            </a:r>
            <a:r>
              <a:rPr lang="fr-FR" b="1" dirty="0" smtClean="0"/>
              <a:t> Mourabaha</a:t>
            </a:r>
            <a:endParaRPr lang="fr-FR" sz="1300" dirty="0">
              <a:solidFill>
                <a:srgbClr val="00B0F0"/>
              </a:solidFill>
            </a:endParaRPr>
          </a:p>
        </p:txBody>
      </p:sp>
      <p:sp>
        <p:nvSpPr>
          <p:cNvPr id="3" name="Espace réservé du contenu 2"/>
          <p:cNvSpPr>
            <a:spLocks noGrp="1"/>
          </p:cNvSpPr>
          <p:nvPr>
            <p:ph idx="1"/>
          </p:nvPr>
        </p:nvSpPr>
        <p:spPr/>
        <p:txBody>
          <a:bodyPr>
            <a:normAutofit fontScale="92500"/>
          </a:bodyPr>
          <a:lstStyle/>
          <a:p>
            <a:endParaRPr lang="fr-FR" b="1" dirty="0" smtClean="0"/>
          </a:p>
          <a:p>
            <a:r>
              <a:rPr lang="fr-FR" b="1" dirty="0" smtClean="0"/>
              <a:t>C</a:t>
            </a:r>
            <a:r>
              <a:rPr lang="fr-FR" dirty="0" smtClean="0"/>
              <a:t>ontrat </a:t>
            </a:r>
            <a:r>
              <a:rPr lang="fr-FR" dirty="0">
                <a:solidFill>
                  <a:srgbClr val="FF0000"/>
                </a:solidFill>
              </a:rPr>
              <a:t>de vente </a:t>
            </a:r>
            <a:r>
              <a:rPr lang="fr-FR" dirty="0"/>
              <a:t>par lequel la banque participative </a:t>
            </a:r>
            <a:r>
              <a:rPr lang="fr-FR" dirty="0">
                <a:solidFill>
                  <a:srgbClr val="FF0000"/>
                </a:solidFill>
              </a:rPr>
              <a:t>acquiert un bien </a:t>
            </a:r>
            <a:r>
              <a:rPr lang="fr-FR" dirty="0"/>
              <a:t>meuble ou immeuble en vue </a:t>
            </a:r>
            <a:r>
              <a:rPr lang="fr-FR" dirty="0">
                <a:solidFill>
                  <a:srgbClr val="FF0000"/>
                </a:solidFill>
              </a:rPr>
              <a:t>de le revendre à son client </a:t>
            </a:r>
            <a:r>
              <a:rPr lang="fr-FR" dirty="0"/>
              <a:t>à son coût d’acquisition </a:t>
            </a:r>
            <a:r>
              <a:rPr lang="fr-FR" dirty="0">
                <a:solidFill>
                  <a:srgbClr val="FF0000"/>
                </a:solidFill>
              </a:rPr>
              <a:t>plus une marge bénéficiaire </a:t>
            </a:r>
            <a:r>
              <a:rPr lang="fr-FR" dirty="0"/>
              <a:t>convenue d’avance. </a:t>
            </a:r>
            <a:endParaRPr lang="fr-FR" dirty="0" smtClean="0"/>
          </a:p>
          <a:p>
            <a:r>
              <a:rPr lang="fr-FR" dirty="0" smtClean="0"/>
              <a:t>Les </a:t>
            </a:r>
            <a:r>
              <a:rPr lang="fr-FR" dirty="0"/>
              <a:t>bénéfices (marge bénéficiaire) et la période de remboursement (versements échelonnés en général) sont </a:t>
            </a:r>
            <a:r>
              <a:rPr lang="fr-FR" dirty="0">
                <a:solidFill>
                  <a:srgbClr val="FF0000"/>
                </a:solidFill>
              </a:rPr>
              <a:t>précisés </a:t>
            </a:r>
            <a:r>
              <a:rPr lang="fr-FR" dirty="0"/>
              <a:t>dans un contrat initial. </a:t>
            </a:r>
            <a:endParaRPr lang="fr-FR" dirty="0" smtClean="0"/>
          </a:p>
          <a:p>
            <a:r>
              <a:rPr lang="fr-FR" dirty="0" smtClean="0"/>
              <a:t>Ainsi</a:t>
            </a:r>
            <a:r>
              <a:rPr lang="fr-FR" dirty="0"/>
              <a:t>, cette transaction comporte </a:t>
            </a:r>
            <a:r>
              <a:rPr lang="fr-FR" dirty="0">
                <a:solidFill>
                  <a:srgbClr val="FF0000"/>
                </a:solidFill>
              </a:rPr>
              <a:t>un ordre accompagné d’une promesse d’achat</a:t>
            </a:r>
            <a:r>
              <a:rPr lang="fr-FR" dirty="0"/>
              <a:t> et </a:t>
            </a:r>
            <a:r>
              <a:rPr lang="fr-FR" b="1" dirty="0">
                <a:solidFill>
                  <a:srgbClr val="0070C0"/>
                </a:solidFill>
              </a:rPr>
              <a:t>deux contrats de vente</a:t>
            </a:r>
            <a:r>
              <a:rPr lang="fr-FR" dirty="0"/>
              <a:t>.(banque fournisseur et banque client </a:t>
            </a:r>
            <a:r>
              <a:rPr lang="fr-FR" dirty="0" smtClean="0"/>
              <a:t>)</a:t>
            </a:r>
          </a:p>
          <a:p>
            <a:r>
              <a:rPr lang="fr-FR" dirty="0"/>
              <a:t>Pour l’instant, le contrat Mourabaha immobilière ne comporte </a:t>
            </a:r>
            <a:r>
              <a:rPr lang="fr-FR" dirty="0">
                <a:solidFill>
                  <a:srgbClr val="0070C0"/>
                </a:solidFill>
              </a:rPr>
              <a:t>aucune assurance </a:t>
            </a:r>
            <a:r>
              <a:rPr lang="fr-FR" dirty="0"/>
              <a:t>en </a:t>
            </a:r>
            <a:r>
              <a:rPr lang="fr-FR" dirty="0">
                <a:solidFill>
                  <a:srgbClr val="FF0000"/>
                </a:solidFill>
              </a:rPr>
              <a:t>attendant </a:t>
            </a:r>
            <a:r>
              <a:rPr lang="fr-FR" dirty="0"/>
              <a:t>la mise en place </a:t>
            </a:r>
            <a:r>
              <a:rPr lang="fr-FR" dirty="0" smtClean="0"/>
              <a:t>du contrat  </a:t>
            </a:r>
            <a:r>
              <a:rPr lang="fr-FR" dirty="0" err="1">
                <a:solidFill>
                  <a:srgbClr val="FF0000"/>
                </a:solidFill>
              </a:rPr>
              <a:t>Takaful</a:t>
            </a:r>
            <a:endParaRPr lang="fr-FR" dirty="0">
              <a:solidFill>
                <a:srgbClr val="FF0000"/>
              </a:solidFill>
            </a:endParaRPr>
          </a:p>
          <a:p>
            <a:endParaRPr lang="fr-FR" dirty="0"/>
          </a:p>
        </p:txBody>
      </p:sp>
    </p:spTree>
    <p:extLst>
      <p:ext uri="{BB962C8B-B14F-4D97-AF65-F5344CB8AC3E}">
        <p14:creationId xmlns:p14="http://schemas.microsoft.com/office/powerpoint/2010/main" val="68682122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Fiche produits: Moucharaka</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Contrat fixant la </a:t>
            </a:r>
            <a:r>
              <a:rPr lang="fr-FR" dirty="0" smtClean="0">
                <a:solidFill>
                  <a:srgbClr val="FF0000"/>
                </a:solidFill>
              </a:rPr>
              <a:t>participation</a:t>
            </a:r>
            <a:r>
              <a:rPr lang="fr-FR" dirty="0" smtClean="0"/>
              <a:t> de la banque </a:t>
            </a:r>
            <a:r>
              <a:rPr lang="fr-FR" dirty="0" smtClean="0">
                <a:solidFill>
                  <a:srgbClr val="FF0000"/>
                </a:solidFill>
              </a:rPr>
              <a:t>aux cotés  du client </a:t>
            </a:r>
            <a:r>
              <a:rPr lang="fr-FR" dirty="0" smtClean="0"/>
              <a:t>dans  un  </a:t>
            </a:r>
            <a:r>
              <a:rPr lang="fr-FR" dirty="0">
                <a:solidFill>
                  <a:srgbClr val="FF0000"/>
                </a:solidFill>
              </a:rPr>
              <a:t>projet </a:t>
            </a:r>
            <a:r>
              <a:rPr lang="fr-FR" dirty="0"/>
              <a:t>nouveau</a:t>
            </a:r>
            <a:r>
              <a:rPr lang="fr-FR" dirty="0">
                <a:solidFill>
                  <a:srgbClr val="FF0000"/>
                </a:solidFill>
              </a:rPr>
              <a:t> </a:t>
            </a:r>
            <a:r>
              <a:rPr lang="fr-FR" dirty="0" smtClean="0"/>
              <a:t>ou existant </a:t>
            </a:r>
            <a:r>
              <a:rPr lang="fr-FR" dirty="0"/>
              <a:t>dans le but de réaliser des bénéfices </a:t>
            </a:r>
            <a:r>
              <a:rPr lang="fr-FR" dirty="0" smtClean="0"/>
              <a:t>».</a:t>
            </a:r>
            <a:r>
              <a:rPr lang="fr-FR" dirty="0" smtClean="0">
                <a:solidFill>
                  <a:srgbClr val="00B0F0"/>
                </a:solidFill>
              </a:rPr>
              <a:t>avec partage du résultat </a:t>
            </a:r>
            <a:r>
              <a:rPr lang="fr-FR" dirty="0" smtClean="0"/>
              <a:t>(bénéfice ou perte)                                              </a:t>
            </a:r>
            <a:r>
              <a:rPr lang="fr-FR" dirty="0" smtClean="0">
                <a:solidFill>
                  <a:srgbClr val="C00000"/>
                </a:solidFill>
              </a:rPr>
              <a:t>Deux variantes </a:t>
            </a:r>
            <a:r>
              <a:rPr lang="fr-FR" dirty="0" smtClean="0"/>
              <a:t>du contrat:  </a:t>
            </a:r>
          </a:p>
          <a:p>
            <a:r>
              <a:rPr lang="fr-FR" dirty="0"/>
              <a:t> </a:t>
            </a:r>
            <a:r>
              <a:rPr lang="fr-FR" dirty="0" smtClean="0"/>
              <a:t> </a:t>
            </a:r>
            <a:r>
              <a:rPr lang="fr-FR" dirty="0"/>
              <a:t> </a:t>
            </a:r>
            <a:r>
              <a:rPr lang="fr-FR" dirty="0" smtClean="0"/>
              <a:t>Contrat </a:t>
            </a:r>
            <a:r>
              <a:rPr lang="fr-FR" dirty="0" smtClean="0">
                <a:solidFill>
                  <a:srgbClr val="FF0000"/>
                </a:solidFill>
              </a:rPr>
              <a:t>fixe </a:t>
            </a:r>
            <a:r>
              <a:rPr lang="fr-FR" dirty="0" smtClean="0"/>
              <a:t> </a:t>
            </a:r>
            <a:r>
              <a:rPr lang="fr-FR" dirty="0"/>
              <a:t>à durée indéterminée </a:t>
            </a:r>
            <a:r>
              <a:rPr lang="fr-FR" dirty="0" smtClean="0"/>
              <a:t>avec </a:t>
            </a:r>
            <a:r>
              <a:rPr lang="fr-FR" dirty="0" smtClean="0">
                <a:solidFill>
                  <a:srgbClr val="00B0F0"/>
                </a:solidFill>
              </a:rPr>
              <a:t>maintien du tour de table </a:t>
            </a:r>
            <a:r>
              <a:rPr lang="fr-FR" dirty="0" smtClean="0"/>
              <a:t>durant la durée de vie du projet </a:t>
            </a:r>
          </a:p>
          <a:p>
            <a:r>
              <a:rPr lang="fr-FR" dirty="0" smtClean="0"/>
              <a:t>Contrat </a:t>
            </a:r>
            <a:r>
              <a:rPr lang="fr-FR" dirty="0" smtClean="0">
                <a:solidFill>
                  <a:srgbClr val="FF0000"/>
                </a:solidFill>
              </a:rPr>
              <a:t>dégressif</a:t>
            </a:r>
            <a:r>
              <a:rPr lang="fr-FR" dirty="0" smtClean="0"/>
              <a:t>: (Moucharaka </a:t>
            </a:r>
            <a:r>
              <a:rPr lang="fr-FR" dirty="0" err="1"/>
              <a:t>Moutanaqissa</a:t>
            </a:r>
            <a:r>
              <a:rPr lang="fr-FR" dirty="0"/>
              <a:t>), </a:t>
            </a:r>
            <a:r>
              <a:rPr lang="fr-FR" dirty="0" smtClean="0"/>
              <a:t>permettant le </a:t>
            </a:r>
            <a:r>
              <a:rPr lang="fr-FR" dirty="0" smtClean="0">
                <a:solidFill>
                  <a:srgbClr val="FF0000"/>
                </a:solidFill>
              </a:rPr>
              <a:t>désengagement progressif  de la banque </a:t>
            </a:r>
            <a:r>
              <a:rPr lang="fr-FR" dirty="0" smtClean="0"/>
              <a:t>au profit du client qui rachète ses parts.</a:t>
            </a:r>
            <a:endParaRPr lang="fr-FR" dirty="0"/>
          </a:p>
          <a:p>
            <a:endParaRPr lang="fr-FR" dirty="0"/>
          </a:p>
        </p:txBody>
      </p:sp>
    </p:spTree>
    <p:extLst>
      <p:ext uri="{BB962C8B-B14F-4D97-AF65-F5344CB8AC3E}">
        <p14:creationId xmlns:p14="http://schemas.microsoft.com/office/powerpoint/2010/main" val="12989252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Fiche produits: IJARA</a:t>
            </a:r>
            <a:endParaRPr lang="fr-FR" dirty="0"/>
          </a:p>
        </p:txBody>
      </p:sp>
      <p:sp>
        <p:nvSpPr>
          <p:cNvPr id="3" name="Espace réservé du contenu 2"/>
          <p:cNvSpPr>
            <a:spLocks noGrp="1"/>
          </p:cNvSpPr>
          <p:nvPr>
            <p:ph idx="1"/>
          </p:nvPr>
        </p:nvSpPr>
        <p:spPr/>
        <p:txBody>
          <a:bodyPr/>
          <a:lstStyle/>
          <a:p>
            <a:r>
              <a:rPr lang="fr-FR" dirty="0" smtClean="0"/>
              <a:t>Contrat </a:t>
            </a:r>
            <a:r>
              <a:rPr lang="fr-FR" dirty="0"/>
              <a:t>par </a:t>
            </a:r>
            <a:r>
              <a:rPr lang="fr-FR" dirty="0" smtClean="0"/>
              <a:t>lequel la banque  </a:t>
            </a:r>
            <a:r>
              <a:rPr lang="fr-FR" dirty="0"/>
              <a:t>met, à </a:t>
            </a:r>
            <a:r>
              <a:rPr lang="fr-FR" dirty="0">
                <a:solidFill>
                  <a:srgbClr val="FF0000"/>
                </a:solidFill>
              </a:rPr>
              <a:t>titre </a:t>
            </a:r>
            <a:r>
              <a:rPr lang="fr-FR" dirty="0" smtClean="0">
                <a:solidFill>
                  <a:srgbClr val="FF0000"/>
                </a:solidFill>
              </a:rPr>
              <a:t>locatif  </a:t>
            </a:r>
            <a:r>
              <a:rPr lang="fr-FR" dirty="0" smtClean="0"/>
              <a:t>au profit du client , </a:t>
            </a:r>
            <a:r>
              <a:rPr lang="fr-FR" dirty="0"/>
              <a:t>un bien meuble ou immeuble </a:t>
            </a:r>
            <a:r>
              <a:rPr lang="fr-FR" dirty="0" smtClean="0"/>
              <a:t>dont elle est la propriétaire  pour une </a:t>
            </a:r>
            <a:r>
              <a:rPr lang="fr-FR" dirty="0" smtClean="0">
                <a:solidFill>
                  <a:srgbClr val="FF0000"/>
                </a:solidFill>
              </a:rPr>
              <a:t>durée </a:t>
            </a:r>
            <a:r>
              <a:rPr lang="fr-FR" dirty="0" smtClean="0"/>
              <a:t>assorti ou nom </a:t>
            </a:r>
            <a:r>
              <a:rPr lang="fr-FR" dirty="0" smtClean="0">
                <a:solidFill>
                  <a:srgbClr val="FF0000"/>
                </a:solidFill>
              </a:rPr>
              <a:t>d’une option d’achat </a:t>
            </a:r>
            <a:r>
              <a:rPr lang="fr-FR" dirty="0" smtClean="0"/>
              <a:t>au terme du contrat .</a:t>
            </a:r>
            <a:r>
              <a:rPr lang="fr-FR" dirty="0"/>
              <a:t>  </a:t>
            </a:r>
          </a:p>
        </p:txBody>
      </p:sp>
    </p:spTree>
    <p:extLst>
      <p:ext uri="{BB962C8B-B14F-4D97-AF65-F5344CB8AC3E}">
        <p14:creationId xmlns:p14="http://schemas.microsoft.com/office/powerpoint/2010/main" val="9148407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Fiche produits: </a:t>
            </a:r>
            <a:r>
              <a:rPr lang="fr-FR" dirty="0" err="1" smtClean="0">
                <a:solidFill>
                  <a:srgbClr val="7030A0"/>
                </a:solidFill>
              </a:rPr>
              <a:t>Moudaraba</a:t>
            </a:r>
            <a:endParaRPr lang="fr-FR" dirty="0">
              <a:solidFill>
                <a:srgbClr val="7030A0"/>
              </a:solidFill>
            </a:endParaRPr>
          </a:p>
        </p:txBody>
      </p:sp>
      <p:sp>
        <p:nvSpPr>
          <p:cNvPr id="3" name="Espace réservé du contenu 2"/>
          <p:cNvSpPr>
            <a:spLocks noGrp="1"/>
          </p:cNvSpPr>
          <p:nvPr>
            <p:ph idx="1"/>
          </p:nvPr>
        </p:nvSpPr>
        <p:spPr/>
        <p:txBody>
          <a:bodyPr>
            <a:normAutofit/>
          </a:bodyPr>
          <a:lstStyle/>
          <a:p>
            <a:r>
              <a:rPr lang="fr-FR" dirty="0" smtClean="0"/>
              <a:t>Contrat prévoyant la mise de fonds par les banque dans  le projet de l’investisseur qui en assume la gestion ,avec partage des bénéfices , alors que </a:t>
            </a:r>
            <a:r>
              <a:rPr lang="fr-FR" dirty="0" smtClean="0">
                <a:solidFill>
                  <a:srgbClr val="FF0000"/>
                </a:solidFill>
              </a:rPr>
              <a:t>les pertes seraient intégralement assumées par la banque  sauf en cas d’acte frauduleux </a:t>
            </a:r>
            <a:r>
              <a:rPr lang="fr-FR" dirty="0" smtClean="0"/>
              <a:t>commis par l’investisseur </a:t>
            </a:r>
          </a:p>
          <a:p>
            <a:endParaRPr lang="fr-FR" dirty="0" smtClean="0"/>
          </a:p>
          <a:p>
            <a:endParaRPr lang="fr-FR" dirty="0"/>
          </a:p>
        </p:txBody>
      </p:sp>
    </p:spTree>
    <p:extLst>
      <p:ext uri="{BB962C8B-B14F-4D97-AF65-F5344CB8AC3E}">
        <p14:creationId xmlns:p14="http://schemas.microsoft.com/office/powerpoint/2010/main" val="3901689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a:solidFill>
                  <a:srgbClr val="0070C0"/>
                </a:solidFill>
              </a:rPr>
              <a:t>Techniques de banque </a:t>
            </a:r>
            <a:r>
              <a:rPr lang="fr-FR" sz="3100" dirty="0"/>
              <a:t/>
            </a:r>
            <a:br>
              <a:rPr lang="fr-FR" sz="3100" dirty="0"/>
            </a:br>
            <a:r>
              <a:rPr lang="fr-FR" sz="3100" dirty="0">
                <a:solidFill>
                  <a:srgbClr val="FF0000"/>
                </a:solidFill>
              </a:rPr>
              <a:t>Intervention sur le Marché </a:t>
            </a:r>
            <a:r>
              <a:rPr lang="fr-FR" sz="3100" dirty="0" smtClean="0">
                <a:solidFill>
                  <a:srgbClr val="FF0000"/>
                </a:solidFill>
              </a:rPr>
              <a:t>de changes</a:t>
            </a:r>
            <a:r>
              <a:rPr lang="fr-FR" dirty="0" smtClean="0">
                <a:solidFill>
                  <a:srgbClr val="FF0000"/>
                </a:solidFill>
              </a:rPr>
              <a:t> </a:t>
            </a:r>
            <a:r>
              <a:rPr lang="fr-FR" dirty="0" smtClean="0"/>
              <a:t>                                                                       </a:t>
            </a:r>
            <a:r>
              <a:rPr lang="fr-FR" dirty="0"/>
              <a:t/>
            </a:r>
            <a:br>
              <a:rPr lang="fr-FR" dirty="0"/>
            </a:b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smtClean="0"/>
              <a:t>Cotation au comptant </a:t>
            </a:r>
          </a:p>
          <a:p>
            <a:endParaRPr lang="fr-FR" dirty="0"/>
          </a:p>
          <a:p>
            <a:endParaRPr lang="fr-FR" dirty="0" smtClean="0"/>
          </a:p>
          <a:p>
            <a:r>
              <a:rPr lang="fr-FR" dirty="0" smtClean="0"/>
              <a:t>Instruments de couverture </a:t>
            </a:r>
            <a:endParaRPr lang="fr-FR" dirty="0"/>
          </a:p>
        </p:txBody>
      </p:sp>
    </p:spTree>
    <p:extLst>
      <p:ext uri="{BB962C8B-B14F-4D97-AF65-F5344CB8AC3E}">
        <p14:creationId xmlns:p14="http://schemas.microsoft.com/office/powerpoint/2010/main" val="12199926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Fiche produits: </a:t>
            </a:r>
            <a:r>
              <a:rPr lang="fr-FR" dirty="0" smtClean="0">
                <a:solidFill>
                  <a:srgbClr val="7030A0"/>
                </a:solidFill>
              </a:rPr>
              <a:t>Salam</a:t>
            </a:r>
            <a:endParaRPr lang="fr-FR" dirty="0"/>
          </a:p>
        </p:txBody>
      </p:sp>
      <p:sp>
        <p:nvSpPr>
          <p:cNvPr id="3" name="Espace réservé du contenu 2"/>
          <p:cNvSpPr>
            <a:spLocks noGrp="1"/>
          </p:cNvSpPr>
          <p:nvPr>
            <p:ph idx="1"/>
          </p:nvPr>
        </p:nvSpPr>
        <p:spPr/>
        <p:txBody>
          <a:bodyPr>
            <a:normAutofit/>
          </a:bodyPr>
          <a:lstStyle/>
          <a:p>
            <a:r>
              <a:rPr lang="fr-FR" dirty="0" smtClean="0"/>
              <a:t>Contrat </a:t>
            </a:r>
            <a:r>
              <a:rPr lang="fr-FR" dirty="0"/>
              <a:t>en vertu duquel une des parties (la banque ou le client), en qualité </a:t>
            </a:r>
            <a:r>
              <a:rPr lang="fr-FR" dirty="0">
                <a:solidFill>
                  <a:srgbClr val="FF0000"/>
                </a:solidFill>
              </a:rPr>
              <a:t>d’acheteur, avance un montant fixe </a:t>
            </a:r>
            <a:r>
              <a:rPr lang="fr-FR" dirty="0"/>
              <a:t>à l’autre partie qui </a:t>
            </a:r>
            <a:r>
              <a:rPr lang="fr-FR" dirty="0">
                <a:solidFill>
                  <a:srgbClr val="FF0000"/>
                </a:solidFill>
              </a:rPr>
              <a:t>s’engage, </a:t>
            </a:r>
            <a:r>
              <a:rPr lang="fr-FR" dirty="0"/>
              <a:t>en qualité de vendeur, </a:t>
            </a:r>
            <a:r>
              <a:rPr lang="fr-FR" dirty="0">
                <a:solidFill>
                  <a:srgbClr val="FF0000"/>
                </a:solidFill>
              </a:rPr>
              <a:t>à livrer une marchandise </a:t>
            </a:r>
            <a:r>
              <a:rPr lang="fr-FR" dirty="0"/>
              <a:t>dûment identifiée à une date fixe. </a:t>
            </a:r>
            <a:endParaRPr lang="fr-FR" dirty="0" smtClean="0"/>
          </a:p>
          <a:p>
            <a:r>
              <a:rPr lang="fr-FR" dirty="0" smtClean="0"/>
              <a:t>En </a:t>
            </a:r>
            <a:r>
              <a:rPr lang="fr-FR" dirty="0"/>
              <a:t>d’autres termes, </a:t>
            </a:r>
            <a:r>
              <a:rPr lang="fr-FR" dirty="0">
                <a:solidFill>
                  <a:srgbClr val="FF0000"/>
                </a:solidFill>
              </a:rPr>
              <a:t>Salam est une vente à terme à paiement anticipé. </a:t>
            </a:r>
            <a:endParaRPr lang="fr-FR" dirty="0" smtClean="0">
              <a:solidFill>
                <a:srgbClr val="FF0000"/>
              </a:solidFill>
            </a:endParaRPr>
          </a:p>
          <a:p>
            <a:r>
              <a:rPr lang="fr-FR" dirty="0" smtClean="0"/>
              <a:t> </a:t>
            </a:r>
            <a:r>
              <a:rPr lang="fr-FR" dirty="0"/>
              <a:t>le contrat Salam doit fixer les caractéristiques de la marchandise, notamment en termes de nature, de type, de quantité et de qualité. En outre, il n’est pas obligatoire que la marchandise soit disponible et propriété du vendeur au moment de la conclusion du contrat Salam.</a:t>
            </a:r>
          </a:p>
          <a:p>
            <a:endParaRPr lang="fr-FR" dirty="0"/>
          </a:p>
        </p:txBody>
      </p:sp>
    </p:spTree>
    <p:extLst>
      <p:ext uri="{BB962C8B-B14F-4D97-AF65-F5344CB8AC3E}">
        <p14:creationId xmlns:p14="http://schemas.microsoft.com/office/powerpoint/2010/main" val="26731951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Fiche produits: </a:t>
            </a:r>
            <a:r>
              <a:rPr lang="fr-FR" dirty="0" err="1" smtClean="0">
                <a:solidFill>
                  <a:srgbClr val="7030A0"/>
                </a:solidFill>
              </a:rPr>
              <a:t>Takaful</a:t>
            </a:r>
            <a:endParaRPr lang="fr-FR" dirty="0">
              <a:solidFill>
                <a:srgbClr val="7030A0"/>
              </a:solidFill>
            </a:endParaRPr>
          </a:p>
        </p:txBody>
      </p:sp>
      <p:sp>
        <p:nvSpPr>
          <p:cNvPr id="3" name="Espace réservé du contenu 2"/>
          <p:cNvSpPr>
            <a:spLocks noGrp="1"/>
          </p:cNvSpPr>
          <p:nvPr>
            <p:ph idx="1"/>
          </p:nvPr>
        </p:nvSpPr>
        <p:spPr>
          <a:xfrm>
            <a:off x="838200" y="1825625"/>
            <a:ext cx="10515600" cy="5994072"/>
          </a:xfrm>
        </p:spPr>
        <p:txBody>
          <a:bodyPr>
            <a:normAutofit fontScale="92500"/>
          </a:bodyPr>
          <a:lstStyle/>
          <a:p>
            <a:endParaRPr lang="fr-FR" dirty="0" smtClean="0"/>
          </a:p>
          <a:p>
            <a:pPr algn="r"/>
            <a:r>
              <a:rPr lang="fr-FR" dirty="0" smtClean="0"/>
              <a:t>Système </a:t>
            </a:r>
            <a:r>
              <a:rPr lang="fr-FR" dirty="0"/>
              <a:t>d’assurance </a:t>
            </a:r>
            <a:r>
              <a:rPr lang="fr-FR" dirty="0" smtClean="0"/>
              <a:t> </a:t>
            </a:r>
            <a:r>
              <a:rPr lang="fr-FR" dirty="0"/>
              <a:t>basé sur un système d’entraide entre les participants que sont les assurés. Aussi, </a:t>
            </a:r>
            <a:r>
              <a:rPr lang="fr-FR" dirty="0" err="1"/>
              <a:t>prévoit-il</a:t>
            </a:r>
            <a:r>
              <a:rPr lang="fr-FR" dirty="0"/>
              <a:t> une séparation entre le fonds </a:t>
            </a:r>
            <a:r>
              <a:rPr lang="fr-FR" dirty="0" err="1"/>
              <a:t>Takaful</a:t>
            </a:r>
            <a:r>
              <a:rPr lang="fr-FR" dirty="0"/>
              <a:t> et la compagnie qui en est gestionnaire en contrepartie d’une commission.</a:t>
            </a:r>
          </a:p>
          <a:p>
            <a:r>
              <a:rPr lang="fr-FR" dirty="0" smtClean="0">
                <a:solidFill>
                  <a:srgbClr val="FF0000"/>
                </a:solidFill>
              </a:rPr>
              <a:t>L’arrivée </a:t>
            </a:r>
            <a:r>
              <a:rPr lang="fr-FR" dirty="0">
                <a:solidFill>
                  <a:srgbClr val="FF0000"/>
                </a:solidFill>
              </a:rPr>
              <a:t>de cette </a:t>
            </a:r>
            <a:r>
              <a:rPr lang="fr-FR" dirty="0" smtClean="0">
                <a:solidFill>
                  <a:srgbClr val="FF0000"/>
                </a:solidFill>
              </a:rPr>
              <a:t>activité en 2020  </a:t>
            </a:r>
            <a:r>
              <a:rPr lang="fr-FR" dirty="0"/>
              <a:t>permettra enfin aux banques participatives </a:t>
            </a:r>
            <a:r>
              <a:rPr lang="fr-FR" dirty="0" smtClean="0"/>
              <a:t>de </a:t>
            </a:r>
            <a:r>
              <a:rPr lang="fr-FR" dirty="0" smtClean="0">
                <a:solidFill>
                  <a:srgbClr val="FF0000"/>
                </a:solidFill>
              </a:rPr>
              <a:t>couvrir les risques  décès et invalidité </a:t>
            </a:r>
            <a:r>
              <a:rPr lang="fr-FR" dirty="0"/>
              <a:t>dans le cadre de la </a:t>
            </a:r>
            <a:r>
              <a:rPr lang="fr-FR" dirty="0" err="1"/>
              <a:t>Mourabaha</a:t>
            </a:r>
            <a:r>
              <a:rPr lang="fr-FR" dirty="0"/>
              <a:t> </a:t>
            </a:r>
            <a:r>
              <a:rPr lang="fr-FR" dirty="0">
                <a:solidFill>
                  <a:srgbClr val="FF0000"/>
                </a:solidFill>
              </a:rPr>
              <a:t>immobilière</a:t>
            </a:r>
            <a:r>
              <a:rPr lang="fr-FR" dirty="0"/>
              <a:t> qui représente 85 % de l’encours des crédits</a:t>
            </a:r>
          </a:p>
          <a:p>
            <a:r>
              <a:rPr lang="fr-FR" dirty="0" smtClean="0"/>
              <a:t>la </a:t>
            </a:r>
            <a:r>
              <a:rPr lang="fr-FR" dirty="0"/>
              <a:t>loi sur le </a:t>
            </a:r>
            <a:r>
              <a:rPr lang="fr-FR" dirty="0" err="1"/>
              <a:t>Takaful</a:t>
            </a:r>
            <a:r>
              <a:rPr lang="fr-FR" dirty="0"/>
              <a:t> </a:t>
            </a:r>
            <a:r>
              <a:rPr lang="fr-FR" dirty="0" smtClean="0"/>
              <a:t> </a:t>
            </a:r>
            <a:r>
              <a:rPr lang="fr-FR" dirty="0"/>
              <a:t>publiée au BO, a supprimé le principe de spécialisation, les </a:t>
            </a:r>
            <a:r>
              <a:rPr lang="fr-FR" dirty="0" smtClean="0"/>
              <a:t>EART (entreprises d’assurance et de réassurance </a:t>
            </a:r>
            <a:r>
              <a:rPr lang="fr-FR" dirty="0" err="1" smtClean="0"/>
              <a:t>Takaful</a:t>
            </a:r>
            <a:r>
              <a:rPr lang="fr-FR" dirty="0" smtClean="0"/>
              <a:t>) </a:t>
            </a:r>
            <a:r>
              <a:rPr lang="fr-FR" dirty="0"/>
              <a:t>peuvent être agréées pour pratiquer toutes les opérations d’assurance et de réassurance </a:t>
            </a:r>
            <a:r>
              <a:rPr lang="fr-FR" dirty="0" err="1"/>
              <a:t>Takaful</a:t>
            </a:r>
            <a:r>
              <a:rPr lang="fr-FR" dirty="0"/>
              <a:t> (vie, crédit, assistance autres opérations </a:t>
            </a:r>
            <a:r>
              <a:rPr lang="fr-FR" dirty="0" smtClean="0"/>
              <a:t>non-vie</a:t>
            </a:r>
            <a:r>
              <a:rPr lang="fr-FR" dirty="0"/>
              <a:t>…), </a:t>
            </a:r>
            <a:endParaRPr lang="fr-FR" dirty="0" smtClean="0"/>
          </a:p>
          <a:p>
            <a:r>
              <a:rPr lang="fr-FR" dirty="0" smtClean="0"/>
              <a:t>Les </a:t>
            </a:r>
            <a:r>
              <a:rPr lang="fr-FR" dirty="0"/>
              <a:t>compagnies conventionnelles n’étant pas habilitées à opérer à travers des </a:t>
            </a:r>
            <a:r>
              <a:rPr lang="fr-FR" dirty="0" smtClean="0"/>
              <a:t>fenêtres</a:t>
            </a:r>
          </a:p>
          <a:p>
            <a:endParaRPr lang="fr-FR" dirty="0"/>
          </a:p>
          <a:p>
            <a:endParaRPr lang="fr-FR" dirty="0"/>
          </a:p>
        </p:txBody>
      </p:sp>
    </p:spTree>
    <p:extLst>
      <p:ext uri="{BB962C8B-B14F-4D97-AF65-F5344CB8AC3E}">
        <p14:creationId xmlns:p14="http://schemas.microsoft.com/office/powerpoint/2010/main" val="49285206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5"/>
                </a:solidFill>
              </a:rPr>
              <a:t>Banques participatives </a:t>
            </a:r>
            <a:br>
              <a:rPr lang="fr-FR" dirty="0" smtClean="0">
                <a:solidFill>
                  <a:schemeClr val="accent5"/>
                </a:solidFill>
              </a:rPr>
            </a:br>
            <a:r>
              <a:rPr lang="fr-FR" dirty="0" smtClean="0">
                <a:solidFill>
                  <a:srgbClr val="FF0000"/>
                </a:solidFill>
              </a:rPr>
              <a:t>les  chiffres au 31/07/ 2019</a:t>
            </a:r>
            <a:endParaRPr lang="fr-FR" dirty="0"/>
          </a:p>
        </p:txBody>
      </p:sp>
      <p:sp>
        <p:nvSpPr>
          <p:cNvPr id="3" name="Espace réservé du contenu 2"/>
          <p:cNvSpPr>
            <a:spLocks noGrp="1"/>
          </p:cNvSpPr>
          <p:nvPr>
            <p:ph idx="1"/>
          </p:nvPr>
        </p:nvSpPr>
        <p:spPr/>
        <p:txBody>
          <a:bodyPr/>
          <a:lstStyle/>
          <a:p>
            <a:r>
              <a:rPr lang="fr-FR" dirty="0" smtClean="0"/>
              <a:t>Réseau 144 agences </a:t>
            </a:r>
          </a:p>
          <a:p>
            <a:r>
              <a:rPr lang="fr-FR" dirty="0" smtClean="0"/>
              <a:t> </a:t>
            </a:r>
            <a:r>
              <a:rPr lang="fr-FR" dirty="0"/>
              <a:t>70.000 comptes ouverts totalisant </a:t>
            </a:r>
            <a:r>
              <a:rPr lang="fr-FR" dirty="0" smtClean="0"/>
              <a:t>un dépôt de  </a:t>
            </a:r>
            <a:r>
              <a:rPr lang="fr-FR" dirty="0"/>
              <a:t>de 1,7 MMDH. </a:t>
            </a:r>
            <a:endParaRPr lang="fr-FR" dirty="0" smtClean="0"/>
          </a:p>
          <a:p>
            <a:r>
              <a:rPr lang="fr-FR" dirty="0" smtClean="0"/>
              <a:t>Encours </a:t>
            </a:r>
            <a:r>
              <a:rPr lang="fr-FR" dirty="0"/>
              <a:t>des </a:t>
            </a:r>
            <a:r>
              <a:rPr lang="fr-FR" dirty="0" smtClean="0"/>
              <a:t>financements de  </a:t>
            </a:r>
            <a:r>
              <a:rPr lang="fr-FR" dirty="0"/>
              <a:t>6 MMDH </a:t>
            </a:r>
            <a:r>
              <a:rPr lang="fr-FR" dirty="0" smtClean="0"/>
              <a:t>porté  </a:t>
            </a:r>
            <a:r>
              <a:rPr lang="fr-FR" dirty="0"/>
              <a:t>par l’immobilier à hauteur de 90%, contre 10% pour </a:t>
            </a:r>
            <a:r>
              <a:rPr lang="fr-FR" dirty="0" smtClean="0"/>
              <a:t>l’automobile</a:t>
            </a:r>
          </a:p>
          <a:p>
            <a:r>
              <a:rPr lang="fr-FR" dirty="0" smtClean="0"/>
              <a:t>Mise en veille des autres produits </a:t>
            </a:r>
            <a:endParaRPr lang="fr-FR" dirty="0"/>
          </a:p>
        </p:txBody>
      </p:sp>
    </p:spTree>
    <p:extLst>
      <p:ext uri="{BB962C8B-B14F-4D97-AF65-F5344CB8AC3E}">
        <p14:creationId xmlns:p14="http://schemas.microsoft.com/office/powerpoint/2010/main" val="4048735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0070C0"/>
                </a:solidFill>
              </a:rPr>
              <a:t>Techniques de banque </a:t>
            </a:r>
            <a:r>
              <a:rPr lang="fr-FR" dirty="0"/>
              <a:t/>
            </a:r>
            <a:br>
              <a:rPr lang="fr-FR" dirty="0"/>
            </a:br>
            <a:r>
              <a:rPr lang="fr-FR" dirty="0">
                <a:solidFill>
                  <a:srgbClr val="FF0000"/>
                </a:solidFill>
              </a:rPr>
              <a:t>Intervention sur le Marché </a:t>
            </a:r>
            <a:r>
              <a:rPr lang="fr-FR" dirty="0" smtClean="0">
                <a:solidFill>
                  <a:srgbClr val="FF0000"/>
                </a:solidFill>
              </a:rPr>
              <a:t>financier </a:t>
            </a:r>
            <a:r>
              <a:rPr lang="fr-FR" dirty="0" smtClean="0"/>
              <a:t>                                                                         </a:t>
            </a:r>
            <a:r>
              <a:rPr lang="fr-FR" dirty="0"/>
              <a:t/>
            </a:r>
            <a:br>
              <a:rPr lang="fr-FR" dirty="0"/>
            </a:b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smtClean="0"/>
              <a:t>Architecture du marché </a:t>
            </a:r>
          </a:p>
          <a:p>
            <a:r>
              <a:rPr lang="fr-FR" dirty="0" smtClean="0"/>
              <a:t>Procédure d’introduction </a:t>
            </a:r>
          </a:p>
          <a:p>
            <a:r>
              <a:rPr lang="fr-FR" dirty="0" smtClean="0"/>
              <a:t>Négociation et cotation </a:t>
            </a:r>
          </a:p>
          <a:p>
            <a:r>
              <a:rPr lang="fr-FR" dirty="0" smtClean="0"/>
              <a:t>Gestion de portefeuille </a:t>
            </a:r>
            <a:endParaRPr lang="fr-FR" dirty="0"/>
          </a:p>
        </p:txBody>
      </p:sp>
    </p:spTree>
    <p:extLst>
      <p:ext uri="{BB962C8B-B14F-4D97-AF65-F5344CB8AC3E}">
        <p14:creationId xmlns:p14="http://schemas.microsoft.com/office/powerpoint/2010/main" val="276079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70C0"/>
                </a:solidFill>
              </a:rPr>
              <a:t>Techniques de banque </a:t>
            </a:r>
            <a:r>
              <a:rPr lang="fr-FR" dirty="0"/>
              <a:t/>
            </a:r>
            <a:br>
              <a:rPr lang="fr-FR" dirty="0"/>
            </a:br>
            <a:r>
              <a:rPr lang="fr-FR" sz="3100" dirty="0" smtClean="0">
                <a:solidFill>
                  <a:srgbClr val="FF0000"/>
                </a:solidFill>
              </a:rPr>
              <a:t>Conditions de création d’une banque (Loi bancaire 2015)</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La banque est un établissement financier chargé de la collecte des dépôts, la distribution de crédit, la gestion des moyens de paiement, les opérations de change et de couverture, ingénierie financière, capital risque, intermédiation en </a:t>
            </a:r>
            <a:r>
              <a:rPr lang="fr-FR" dirty="0" smtClean="0"/>
              <a:t>bourse, prise de participation ….</a:t>
            </a:r>
            <a:endParaRPr lang="fr-FR" dirty="0"/>
          </a:p>
          <a:p>
            <a:r>
              <a:rPr lang="fr-FR" dirty="0"/>
              <a:t>  </a:t>
            </a:r>
            <a:r>
              <a:rPr lang="fr-FR" dirty="0" smtClean="0"/>
              <a:t>Conditions de création :                                                                                                                                             - Accord </a:t>
            </a:r>
            <a:r>
              <a:rPr lang="fr-FR" dirty="0"/>
              <a:t>de banque </a:t>
            </a:r>
            <a:r>
              <a:rPr lang="fr-FR" dirty="0" smtClean="0"/>
              <a:t>al </a:t>
            </a:r>
            <a:r>
              <a:rPr lang="fr-FR" dirty="0" err="1" smtClean="0"/>
              <a:t>Maghrib</a:t>
            </a:r>
            <a:r>
              <a:rPr lang="fr-FR" dirty="0" smtClean="0"/>
              <a:t> </a:t>
            </a:r>
            <a:r>
              <a:rPr lang="fr-FR" dirty="0"/>
              <a:t>et du ministère </a:t>
            </a:r>
            <a:r>
              <a:rPr lang="fr-FR" dirty="0" smtClean="0"/>
              <a:t>des finances.                                                                                                                                       – Statut SA , capital </a:t>
            </a:r>
            <a:r>
              <a:rPr lang="fr-FR" dirty="0"/>
              <a:t>minimal entièrement versé de 200 millions de Dirhams</a:t>
            </a:r>
            <a:r>
              <a:rPr lang="fr-FR" dirty="0" smtClean="0"/>
              <a:t>.                                   - Siege social  à Casablanca </a:t>
            </a:r>
            <a:endParaRPr lang="fr-FR" dirty="0"/>
          </a:p>
          <a:p>
            <a:r>
              <a:rPr lang="fr-FR" dirty="0"/>
              <a:t>- Avoir un réseau de </a:t>
            </a:r>
            <a:r>
              <a:rPr lang="fr-FR" dirty="0" smtClean="0"/>
              <a:t>correspondants étrangers </a:t>
            </a:r>
            <a:endParaRPr lang="fr-FR" dirty="0"/>
          </a:p>
          <a:p>
            <a:r>
              <a:rPr lang="fr-FR" dirty="0"/>
              <a:t>- Avoir un compte chez BAM.</a:t>
            </a:r>
          </a:p>
          <a:p>
            <a:r>
              <a:rPr lang="fr-FR" dirty="0"/>
              <a:t>- Produire des dossiers de faisabilité.</a:t>
            </a:r>
          </a:p>
          <a:p>
            <a:r>
              <a:rPr lang="fr-FR" dirty="0"/>
              <a:t>-Se conformer à la réglementation en vigueur </a:t>
            </a:r>
          </a:p>
          <a:p>
            <a:r>
              <a:rPr lang="fr-FR" dirty="0"/>
              <a:t> </a:t>
            </a:r>
          </a:p>
        </p:txBody>
      </p:sp>
    </p:spTree>
    <p:extLst>
      <p:ext uri="{BB962C8B-B14F-4D97-AF65-F5344CB8AC3E}">
        <p14:creationId xmlns:p14="http://schemas.microsoft.com/office/powerpoint/2010/main" val="10962715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TotalTime>
  <Words>4483</Words>
  <Application>Microsoft Office PowerPoint</Application>
  <PresentationFormat>Grand écran</PresentationFormat>
  <Paragraphs>445</Paragraphs>
  <Slides>72</Slides>
  <Notes>22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72</vt:i4>
      </vt:variant>
    </vt:vector>
  </HeadingPairs>
  <TitlesOfParts>
    <vt:vector size="76" baseType="lpstr">
      <vt:lpstr>Arial</vt:lpstr>
      <vt:lpstr>Calibri</vt:lpstr>
      <vt:lpstr>Calibri Light</vt:lpstr>
      <vt:lpstr>Thème Office</vt:lpstr>
      <vt:lpstr>Techniques de banque et de crédit </vt:lpstr>
      <vt:lpstr>Techniques de banque  SOMMAIRE </vt:lpstr>
      <vt:lpstr>Techniques de banque  Offre de produits aux particuliers Banques commerciales/Banques participatives </vt:lpstr>
      <vt:lpstr>Techniques de banque  Offre de produits aux entreprises</vt:lpstr>
      <vt:lpstr>Techniques de banque  Constitution de Garanties   </vt:lpstr>
      <vt:lpstr>Techniques de banque  Intervention sur le Marché monétaire                                                                            </vt:lpstr>
      <vt:lpstr>Techniques de banque  Intervention sur le Marché de changes                                                                          </vt:lpstr>
      <vt:lpstr>Techniques de banque  Intervention sur le Marché financier                                                                            </vt:lpstr>
      <vt:lpstr>Techniques de banque  Conditions de création d’une banque (Loi bancaire 2015)</vt:lpstr>
      <vt:lpstr>Apports de la loi bancaire 2015 la lutte contre le blanchiment des capitaux et le financement du terrorisme</vt:lpstr>
      <vt:lpstr>Apports de la loi bancaire 2015 Instauration d’un dispositif de surveillance des risques systémiques</vt:lpstr>
      <vt:lpstr>Apports de la loi bancaire 2015 Un cadre juridique pour  «Bad Bank»  structure de défaisance</vt:lpstr>
      <vt:lpstr>Apports de la loi bancaire 2015 Création de 2 fonds de garantie de dépôts clientèle</vt:lpstr>
      <vt:lpstr> Apports de la loi bancaire 2015 Amélioration de la relation entre les établissements de crédit et leurs clients </vt:lpstr>
      <vt:lpstr>Apports de la loi bancaire 2015 Dispositif de prévention de risques clients </vt:lpstr>
      <vt:lpstr>Apports de la loi bancaire 2015 Assouplissement du secret bancaire  </vt:lpstr>
      <vt:lpstr>Apports de la loi bancaire 2015 arrangement à l’amiable en cas de litiges banque/client </vt:lpstr>
      <vt:lpstr>Litiges banque –clientèle :  Recours à Bank al Maghrib </vt:lpstr>
      <vt:lpstr>Apports de la loi bancaire 2015 Traitement des difficultés bancaires </vt:lpstr>
      <vt:lpstr>Apports de la loi bancaire 2015 Création de nouveaux etablissements </vt:lpstr>
      <vt:lpstr>Litiges banque –clientèle :  arrangement à l’amiable </vt:lpstr>
      <vt:lpstr>convention de compte </vt:lpstr>
      <vt:lpstr>Convention de compte : Appliquée aux nouveaux comptes le 19/09/2019 Etendue aux anciens dans un délai de 2 ans (10/09/2021)</vt:lpstr>
      <vt:lpstr>Comptes aux entreprises </vt:lpstr>
      <vt:lpstr>Gestion des moyens de paiements</vt:lpstr>
      <vt:lpstr>Le chèque Délai de validité </vt:lpstr>
      <vt:lpstr>Le chèque Opposition au paiement </vt:lpstr>
      <vt:lpstr>Gestion des moyens de paiements Règlementation du chèque</vt:lpstr>
      <vt:lpstr>Le chèque délais légaux</vt:lpstr>
      <vt:lpstr> Gestion des moyens de paiements Règlementation de la LCN</vt:lpstr>
      <vt:lpstr>Gestion des moyens de paiements Règlementation de la LCN</vt:lpstr>
      <vt:lpstr>Gestion des moyens de paiements  Le virement </vt:lpstr>
      <vt:lpstr> Gestion des moyens de paiements Règlementation de l’avis de prélèvement</vt:lpstr>
      <vt:lpstr>Moyens de paiement:  Dématerialisation </vt:lpstr>
      <vt:lpstr> Signature électronique  Depuis aout 2017</vt:lpstr>
      <vt:lpstr>Etablissements de paiement Loi bancaire 2015</vt:lpstr>
      <vt:lpstr>Etablissements de paiement accrédités</vt:lpstr>
      <vt:lpstr>Paiement instantané en corrélation de l’instantaneisation de l’economie</vt:lpstr>
      <vt:lpstr>Banques commerciales </vt:lpstr>
      <vt:lpstr>Fiche produits : compte Chèque</vt:lpstr>
      <vt:lpstr>Fiche produits : compte sur carnet </vt:lpstr>
      <vt:lpstr>Fiche produits : compte courant</vt:lpstr>
      <vt:lpstr>Fiche produits : compte en devises pour client exportateur  sur autorisation de l’office des changes</vt:lpstr>
      <vt:lpstr>Fiche produits : compte en devises pour dotation de voyage d’affaires sur autorisation de l’office des changes</vt:lpstr>
      <vt:lpstr>Fiche produits : compte en dirham convertible </vt:lpstr>
      <vt:lpstr>Fiche produits : Financements </vt:lpstr>
      <vt:lpstr>Fiche produits : plans épargne</vt:lpstr>
      <vt:lpstr>Fiche produits : Placement d’ épargne</vt:lpstr>
      <vt:lpstr>Fiche produits : Prévoyance </vt:lpstr>
      <vt:lpstr>Fiche produits : ebanking </vt:lpstr>
      <vt:lpstr>Fiche produits : Client professionnel</vt:lpstr>
      <vt:lpstr>Protection de la clientèle des établissements de crédit </vt:lpstr>
      <vt:lpstr>Protection de la clientèle Transparence des conditions de banque</vt:lpstr>
      <vt:lpstr>Protection de la clientèle Transparence des conditions de banque</vt:lpstr>
      <vt:lpstr>Protection de la clientèle Garantie des dépôts bancaires</vt:lpstr>
      <vt:lpstr>Protection de la clientèle Dispositif interne de traitement des réclamations</vt:lpstr>
      <vt:lpstr>Protection de la clientèle Médiation bancaire :Centre Marocain de médiation bancaire (CMMB) Crée en 2014</vt:lpstr>
      <vt:lpstr>Protection de la clientèle Autres voies de recours :Saisine de BAM</vt:lpstr>
      <vt:lpstr>Protection de la clientèle Autres voies de recours :Saisine de la justice</vt:lpstr>
      <vt:lpstr>Protection de la clientèle Droit de communication</vt:lpstr>
      <vt:lpstr>Protection de la clientèle Centralisation des incidents de paiement accessible à la clientèle</vt:lpstr>
      <vt:lpstr>Banques participatives</vt:lpstr>
      <vt:lpstr>Banques participatives Autorisation de BAM juillet 2017 </vt:lpstr>
      <vt:lpstr>Banques participatives  Fiche produits: Compte particulier </vt:lpstr>
      <vt:lpstr>Banques participatives  Fiche produits: Comptes entreprise</vt:lpstr>
      <vt:lpstr>Banques participatives  Fiche produits: Mourabaha</vt:lpstr>
      <vt:lpstr>Banques participatives  Fiche produits: Moucharaka </vt:lpstr>
      <vt:lpstr>Banques participatives  Fiche produits: IJARA</vt:lpstr>
      <vt:lpstr>Banques participatives  Fiche produits: Moudaraba</vt:lpstr>
      <vt:lpstr>Banques participatives  Fiche produits: Salam</vt:lpstr>
      <vt:lpstr>Banques participatives  Fiche produits: Takaful</vt:lpstr>
      <vt:lpstr>Banques participatives  les  chiffres au 31/07/ 2019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salehddine</dc:creator>
  <cp:lastModifiedBy>salehddine</cp:lastModifiedBy>
  <cp:revision>23</cp:revision>
  <dcterms:created xsi:type="dcterms:W3CDTF">2019-02-11T20:07:59Z</dcterms:created>
  <dcterms:modified xsi:type="dcterms:W3CDTF">2020-02-01T11:49:45Z</dcterms:modified>
</cp:coreProperties>
</file>