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46" y="-5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6A44E-01B2-4574-9C85-66BF2A914F61}" type="datetimeFigureOut">
              <a:rPr lang="fr-FR" smtClean="0"/>
              <a:pPr/>
              <a:t>10/11/2010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2E3F-292D-4FAC-AC4B-1947841D6D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Éveil de Intérêt</a:t>
            </a:r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58578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00B050"/>
                </a:solidFill>
              </a:rPr>
              <a:t>1- lisez le passage suivant!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</a:t>
            </a:r>
            <a:r>
              <a:rPr lang="fr-FR" dirty="0" smtClean="0">
                <a:solidFill>
                  <a:schemeClr val="tx1"/>
                </a:solidFill>
              </a:rPr>
              <a:t>es </a:t>
            </a:r>
            <a:r>
              <a:rPr lang="fr-FR" dirty="0">
                <a:solidFill>
                  <a:schemeClr val="tx1"/>
                </a:solidFill>
              </a:rPr>
              <a:t>parents de Mohamed  étaient pauvres. 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dirty="0">
                <a:solidFill>
                  <a:schemeClr val="tx1"/>
                </a:solidFill>
              </a:rPr>
              <a:t>a mère, ses sœurs et ses tantes l’adoraient. 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dirty="0">
                <a:solidFill>
                  <a:schemeClr val="tx1"/>
                </a:solidFill>
              </a:rPr>
              <a:t>on père cédait à tous ses caprices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2- </a:t>
            </a:r>
            <a:r>
              <a:rPr lang="fr-FR" dirty="0">
                <a:solidFill>
                  <a:srgbClr val="00B050"/>
                </a:solidFill>
              </a:rPr>
              <a:t>Combien contient le texte de </a:t>
            </a:r>
            <a:r>
              <a:rPr lang="fr-FR" u="sng" dirty="0">
                <a:solidFill>
                  <a:srgbClr val="00B050"/>
                </a:solidFill>
              </a:rPr>
              <a:t>lignes</a:t>
            </a:r>
            <a:r>
              <a:rPr lang="fr-FR" dirty="0">
                <a:solidFill>
                  <a:srgbClr val="00B050"/>
                </a:solidFill>
              </a:rPr>
              <a:t> </a:t>
            </a:r>
            <a:r>
              <a:rPr lang="fr-FR" dirty="0" smtClean="0">
                <a:solidFill>
                  <a:srgbClr val="00B050"/>
                </a:solidFill>
              </a:rPr>
              <a:t>?</a:t>
            </a:r>
          </a:p>
          <a:p>
            <a:pPr algn="l"/>
            <a:r>
              <a:rPr lang="fr-FR" dirty="0" smtClean="0">
                <a:solidFill>
                  <a:srgbClr val="00B050"/>
                </a:solidFill>
              </a:rPr>
              <a:t>3-</a:t>
            </a:r>
            <a:r>
              <a:rPr lang="fr-FR" dirty="0">
                <a:solidFill>
                  <a:srgbClr val="00B050"/>
                </a:solidFill>
              </a:rPr>
              <a:t>combien contient-il de phrases ?</a:t>
            </a:r>
          </a:p>
          <a:p>
            <a:endParaRPr lang="fr-FR" dirty="0"/>
          </a:p>
        </p:txBody>
      </p:sp>
      <p:pic>
        <p:nvPicPr>
          <p:cNvPr id="4" name="Image 3" descr="papillon_0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14290"/>
            <a:ext cx="800100" cy="6429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1- lisez le second passage </a:t>
            </a:r>
            <a:endParaRPr lang="fr-FR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/>
              <a:t>amina </a:t>
            </a:r>
            <a:r>
              <a:rPr lang="fr-FR" dirty="0"/>
              <a:t>va en classe sa camarade Lydia la taquine elle pleure la maîtresse la console Amina n’a plus de </a:t>
            </a:r>
            <a:r>
              <a:rPr lang="fr-FR" dirty="0" smtClean="0"/>
              <a:t>chagrin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2-Avez-vous </a:t>
            </a:r>
            <a:r>
              <a:rPr lang="fr-FR" dirty="0">
                <a:solidFill>
                  <a:srgbClr val="00B050"/>
                </a:solidFill>
              </a:rPr>
              <a:t>compris le texte </a:t>
            </a:r>
            <a:r>
              <a:rPr lang="fr-FR" dirty="0" smtClean="0">
                <a:solidFill>
                  <a:srgbClr val="00B050"/>
                </a:solidFill>
              </a:rPr>
              <a:t>?</a:t>
            </a:r>
          </a:p>
          <a:p>
            <a:pPr lvl="0">
              <a:buNone/>
            </a:pPr>
            <a:r>
              <a:rPr lang="fr-FR" dirty="0" smtClean="0">
                <a:solidFill>
                  <a:srgbClr val="00B050"/>
                </a:solidFill>
              </a:rPr>
              <a:t>3-</a:t>
            </a:r>
            <a:r>
              <a:rPr lang="fr-FR" dirty="0">
                <a:solidFill>
                  <a:srgbClr val="00B050"/>
                </a:solidFill>
              </a:rPr>
              <a:t>Pourquoi ?        </a:t>
            </a:r>
          </a:p>
          <a:p>
            <a:pPr lvl="0">
              <a:buNone/>
            </a:pPr>
            <a:r>
              <a:rPr lang="fr-FR" dirty="0" smtClean="0">
                <a:solidFill>
                  <a:srgbClr val="00B050"/>
                </a:solidFill>
              </a:rPr>
              <a:t>4-Réécrivez </a:t>
            </a:r>
            <a:r>
              <a:rPr lang="fr-FR" dirty="0">
                <a:solidFill>
                  <a:srgbClr val="00B050"/>
                </a:solidFill>
              </a:rPr>
              <a:t>le texte en séparant les phrases par des points, mettez les majuscules puis les relire à haute voix</a:t>
            </a:r>
          </a:p>
          <a:p>
            <a:pPr>
              <a:buNone/>
            </a:pPr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4" name="Image 3" descr="parle03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844824"/>
            <a:ext cx="2448272" cy="23288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récapitulation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fr-FR" dirty="0">
                <a:solidFill>
                  <a:srgbClr val="00B050"/>
                </a:solidFill>
              </a:rPr>
              <a:t>Enumérez  les signes de ponctuation ?</a:t>
            </a:r>
          </a:p>
          <a:p>
            <a:r>
              <a:rPr lang="fr-FR" b="1" dirty="0"/>
              <a:t>        </a:t>
            </a:r>
            <a:r>
              <a:rPr lang="fr-FR" b="1" u="sng" dirty="0" smtClean="0">
                <a:solidFill>
                  <a:schemeClr val="tx2"/>
                </a:solidFill>
              </a:rPr>
              <a:t>les signes de  </a:t>
            </a:r>
            <a:r>
              <a:rPr lang="fr-FR" b="1" u="sng" dirty="0">
                <a:solidFill>
                  <a:schemeClr val="tx2"/>
                </a:solidFill>
              </a:rPr>
              <a:t>ponctuation :</a:t>
            </a:r>
            <a:endParaRPr lang="fr-FR" dirty="0">
              <a:solidFill>
                <a:schemeClr val="tx2"/>
              </a:solidFill>
            </a:endParaRPr>
          </a:p>
          <a:p>
            <a:pPr lvl="0"/>
            <a:r>
              <a:rPr lang="fr-FR" b="1" dirty="0">
                <a:solidFill>
                  <a:srgbClr val="FF0000"/>
                </a:solidFill>
              </a:rPr>
              <a:t> </a:t>
            </a:r>
            <a:r>
              <a:rPr lang="fr-FR" b="1" dirty="0"/>
              <a:t>: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/>
              <a:t>Un point finale.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,</a:t>
            </a:r>
            <a:r>
              <a:rPr lang="fr-FR" dirty="0"/>
              <a:t>   : Une virgule.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?</a:t>
            </a:r>
            <a:r>
              <a:rPr lang="fr-FR" dirty="0"/>
              <a:t>  : Un point d’interrogation.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!</a:t>
            </a:r>
            <a:r>
              <a:rPr lang="fr-FR" dirty="0"/>
              <a:t>     : Un point d’exclamation.</a:t>
            </a:r>
          </a:p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:</a:t>
            </a:r>
            <a:r>
              <a:rPr lang="fr-FR" dirty="0"/>
              <a:t>    :les deux points.</a:t>
            </a:r>
          </a:p>
          <a:p>
            <a:endParaRPr lang="fr-FR" dirty="0"/>
          </a:p>
        </p:txBody>
      </p:sp>
      <p:pic>
        <p:nvPicPr>
          <p:cNvPr id="4" name="Image 3" descr="araignee_02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1785926"/>
            <a:ext cx="928694" cy="1504950"/>
          </a:xfrm>
          <a:prstGeom prst="rect">
            <a:avLst/>
          </a:prstGeom>
        </p:spPr>
      </p:pic>
      <p:pic>
        <p:nvPicPr>
          <p:cNvPr id="5" name="Image 4" descr="fee-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0"/>
            <a:ext cx="1628775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Mémoriser l’information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7216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u="sng" dirty="0">
                <a:solidFill>
                  <a:srgbClr val="FF0000"/>
                </a:solidFill>
              </a:rPr>
              <a:t>A retenir :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Un texte </a:t>
            </a:r>
            <a:r>
              <a:rPr lang="fr-FR" dirty="0"/>
              <a:t>se compose de</a:t>
            </a:r>
            <a:r>
              <a:rPr lang="fr-FR" b="1" dirty="0"/>
              <a:t>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paragraphes</a:t>
            </a:r>
            <a:r>
              <a:rPr lang="fr-FR" b="1" dirty="0"/>
              <a:t>.</a:t>
            </a:r>
            <a:endParaRPr lang="fr-FR" dirty="0"/>
          </a:p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Un paragraphe </a:t>
            </a:r>
            <a:r>
              <a:rPr lang="fr-FR" dirty="0"/>
              <a:t>se compose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phrases </a:t>
            </a:r>
            <a:r>
              <a:rPr lang="fr-FR" dirty="0"/>
              <a:t>écrites en un certain ordre.</a:t>
            </a:r>
          </a:p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Une phrase</a:t>
            </a:r>
            <a:r>
              <a:rPr lang="fr-FR" b="1" dirty="0"/>
              <a:t> </a:t>
            </a:r>
            <a:r>
              <a:rPr lang="fr-FR" dirty="0"/>
              <a:t>est une suite de mots structurés et ordonnés ayant un sens, elle commence par une lettre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majuscule</a:t>
            </a:r>
            <a:r>
              <a:rPr lang="fr-FR" dirty="0"/>
              <a:t> et se termine par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un point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fr-FR" dirty="0"/>
          </a:p>
        </p:txBody>
      </p:sp>
      <p:pic>
        <p:nvPicPr>
          <p:cNvPr id="4" name="Image 3" descr="abeille_0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1000132" cy="1219200"/>
          </a:xfrm>
          <a:prstGeom prst="rect">
            <a:avLst/>
          </a:prstGeom>
        </p:spPr>
      </p:pic>
      <p:pic>
        <p:nvPicPr>
          <p:cNvPr id="5" name="Image 4" descr="abeille_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5072074"/>
            <a:ext cx="4000508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Application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fr-FR" dirty="0" smtClean="0">
                <a:solidFill>
                  <a:schemeClr val="tx1"/>
                </a:solidFill>
              </a:rPr>
              <a:t>Les élèves lisent les phrases en association aux images.</a:t>
            </a:r>
          </a:p>
          <a:p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Il se pose sur l’épaule de maman.            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Maman remet l’oiseau dans la cage.             </a:t>
            </a:r>
          </a:p>
          <a:p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La balle de Yanis touche la cage du canari.            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L’oiseau sort de la cage et s’envole.            </a:t>
            </a:r>
          </a:p>
          <a:p>
            <a:pPr lvl="0">
              <a:buNone/>
            </a:pPr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</a:rPr>
              <a:t>Reconstituez </a:t>
            </a:r>
            <a:r>
              <a:rPr lang="fr-FR" dirty="0">
                <a:solidFill>
                  <a:schemeClr val="tx1"/>
                </a:solidFill>
              </a:rPr>
              <a:t>le texte en mettant les phrases dans l’ordre !</a:t>
            </a:r>
          </a:p>
          <a:p>
            <a:endParaRPr lang="fr-FR" dirty="0"/>
          </a:p>
        </p:txBody>
      </p:sp>
      <p:pic>
        <p:nvPicPr>
          <p:cNvPr id="4" name="Image 3" descr="ange_0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0"/>
            <a:ext cx="1643074" cy="1143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133</Words>
  <Application>Microsoft Office PowerPoint</Application>
  <PresentationFormat>Affichage à l'écran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Éveil de Intérêt</vt:lpstr>
      <vt:lpstr>Diapositive 2</vt:lpstr>
      <vt:lpstr>récapitulation</vt:lpstr>
      <vt:lpstr>Mémoriser l’information</vt:lpstr>
      <vt:lpstr>Application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Éveil de l’interet</dc:title>
  <dc:creator>ZALA COMPUTERS</dc:creator>
  <cp:lastModifiedBy>fatia</cp:lastModifiedBy>
  <cp:revision>7</cp:revision>
  <dcterms:created xsi:type="dcterms:W3CDTF">2010-11-02T22:16:10Z</dcterms:created>
  <dcterms:modified xsi:type="dcterms:W3CDTF">2010-11-10T01:16:41Z</dcterms:modified>
</cp:coreProperties>
</file>